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26"/>
  </p:notesMasterIdLst>
  <p:sldIdLst>
    <p:sldId id="282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78" r:id="rId10"/>
    <p:sldId id="284" r:id="rId11"/>
    <p:sldId id="285" r:id="rId12"/>
    <p:sldId id="268" r:id="rId13"/>
    <p:sldId id="269" r:id="rId14"/>
    <p:sldId id="271" r:id="rId15"/>
    <p:sldId id="272" r:id="rId16"/>
    <p:sldId id="273" r:id="rId17"/>
    <p:sldId id="274" r:id="rId18"/>
    <p:sldId id="279" r:id="rId19"/>
    <p:sldId id="280" r:id="rId20"/>
    <p:sldId id="287" r:id="rId21"/>
    <p:sldId id="277" r:id="rId22"/>
    <p:sldId id="275" r:id="rId23"/>
    <p:sldId id="276" r:id="rId24"/>
    <p:sldId id="283" r:id="rId25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91BB26B-35C6-6341-949F-B116D9B8DACA}">
          <p14:sldIdLst>
            <p14:sldId id="282"/>
            <p14:sldId id="261"/>
            <p14:sldId id="262"/>
            <p14:sldId id="263"/>
            <p14:sldId id="264"/>
            <p14:sldId id="265"/>
            <p14:sldId id="266"/>
            <p14:sldId id="267"/>
            <p14:sldId id="278"/>
            <p14:sldId id="284"/>
            <p14:sldId id="285"/>
            <p14:sldId id="268"/>
            <p14:sldId id="269"/>
            <p14:sldId id="271"/>
            <p14:sldId id="272"/>
            <p14:sldId id="273"/>
            <p14:sldId id="274"/>
            <p14:sldId id="279"/>
            <p14:sldId id="280"/>
            <p14:sldId id="287"/>
            <p14:sldId id="277"/>
            <p14:sldId id="275"/>
            <p14:sldId id="276"/>
          </p14:sldIdLst>
        </p14:section>
        <p14:section name="小结" id="{AB1B2271-3977-4A4B-A783-E47C58A52261}">
          <p14:sldIdLst>
            <p14:sldId id="28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240" autoAdjust="0"/>
  </p:normalViewPr>
  <p:slideViewPr>
    <p:cSldViewPr snapToGrid="0" snapToObjects="1">
      <p:cViewPr varScale="1">
        <p:scale>
          <a:sx n="95" d="100"/>
          <a:sy n="95" d="100"/>
        </p:scale>
        <p:origin x="-7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4CBCC-7C17-3445-B13B-A73F6EB5291D}" type="datetimeFigureOut">
              <a:rPr kumimoji="1" lang="zh-CN" altLang="en-US" smtClean="0"/>
              <a:t>14/10/28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19AEE-6AB6-7F48-ACD0-C927475C65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15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kumimoji="1" lang="en-US" altLang="zh-CN" dirty="0" smtClean="0"/>
              <a:t>2007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月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日，在</a:t>
            </a:r>
            <a:r>
              <a:rPr kumimoji="1" lang="en-US" altLang="zh-CN" dirty="0" smtClean="0"/>
              <a:t>MacWorld</a:t>
            </a:r>
            <a:r>
              <a:rPr kumimoji="1" lang="zh-CN" altLang="en-US" dirty="0" smtClean="0"/>
              <a:t>大会上苹果正式发布了首款苹果智能手机</a:t>
            </a:r>
            <a:r>
              <a:rPr kumimoji="1" lang="en-US" altLang="zh-CN" dirty="0" smtClean="0"/>
              <a:t>iPhone</a:t>
            </a:r>
            <a:r>
              <a:rPr kumimoji="1" lang="zh-CN" altLang="en-US" dirty="0" smtClean="0"/>
              <a:t>，从未涉足过通讯领域的苹果公司也能出手机，当时还是诺基亚的天下，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系列的风光几乎让诺基亚忘了自我。有不少人都在嘲笑苹果</a:t>
            </a:r>
            <a:r>
              <a:rPr kumimoji="1" lang="en-US" altLang="zh-CN" dirty="0" smtClean="0"/>
              <a:t>iPhone</a:t>
            </a:r>
            <a:r>
              <a:rPr kumimoji="1" lang="zh-CN" altLang="en-US" dirty="0" smtClean="0"/>
              <a:t>，一款没有键盘的手机能有怎么样，但随后的表现让所有人都傻了眼</a:t>
            </a:r>
            <a:endParaRPr kumimoji="1" lang="en-US" altLang="zh-CN" dirty="0" smtClean="0"/>
          </a:p>
          <a:p>
            <a:pPr marL="171450" indent="-171450">
              <a:buFont typeface="Arial"/>
              <a:buChar char="•"/>
            </a:pPr>
            <a:r>
              <a:rPr lang="zh-CN" altLang="en-US" dirty="0" smtClean="0">
                <a:effectLst/>
              </a:rPr>
              <a:t>伴随着众多业界的质疑，苹果首款</a:t>
            </a:r>
            <a:r>
              <a:rPr lang="en-US" altLang="zh-CN" dirty="0" smtClean="0">
                <a:effectLst/>
              </a:rPr>
              <a:t>iPhone</a:t>
            </a:r>
            <a:r>
              <a:rPr lang="zh-CN" altLang="en-US" dirty="0" smtClean="0">
                <a:effectLst/>
              </a:rPr>
              <a:t>手机于</a:t>
            </a:r>
            <a:r>
              <a:rPr lang="en-US" altLang="zh-CN" dirty="0" smtClean="0">
                <a:effectLst/>
              </a:rPr>
              <a:t>2007</a:t>
            </a:r>
            <a:r>
              <a:rPr lang="zh-CN" altLang="en-US" dirty="0" smtClean="0">
                <a:effectLst/>
              </a:rPr>
              <a:t>年</a:t>
            </a:r>
            <a:r>
              <a:rPr lang="en-US" altLang="zh-CN" dirty="0" smtClean="0">
                <a:effectLst/>
              </a:rPr>
              <a:t>6</a:t>
            </a:r>
            <a:r>
              <a:rPr lang="zh-CN" altLang="en-US" dirty="0" smtClean="0">
                <a:effectLst/>
              </a:rPr>
              <a:t>月开始全球同步发售。从发售当天众多粉丝彻夜排队购买的情况看，让众多质疑</a:t>
            </a:r>
            <a:r>
              <a:rPr lang="en-US" altLang="zh-CN" dirty="0" smtClean="0">
                <a:effectLst/>
              </a:rPr>
              <a:t>iPhone</a:t>
            </a:r>
            <a:r>
              <a:rPr lang="zh-CN" altLang="en-US" dirty="0" smtClean="0">
                <a:effectLst/>
              </a:rPr>
              <a:t>的人都傻了眼，而这仅仅只是“改变一切”的开始</a:t>
            </a:r>
            <a:endParaRPr lang="en-US" altLang="zh-CN" dirty="0" smtClean="0">
              <a:effectLst/>
            </a:endParaRPr>
          </a:p>
          <a:p>
            <a:pPr marL="171450" indent="-171450">
              <a:buFont typeface="Arial"/>
              <a:buChar char="•"/>
            </a:pPr>
            <a:r>
              <a:rPr lang="zh-CN" altLang="en-US" dirty="0" smtClean="0"/>
              <a:t>在</a:t>
            </a:r>
            <a:r>
              <a:rPr lang="en-US" altLang="zh-CN" dirty="0" smtClean="0"/>
              <a:t>iPhone</a:t>
            </a:r>
            <a:r>
              <a:rPr lang="zh-CN" altLang="en-US" dirty="0" smtClean="0"/>
              <a:t>出现之前，智能手机要不然就是没有配备触摸屏，要不然就是一个配有触控笔的</a:t>
            </a:r>
            <a:r>
              <a:rPr lang="zh-CN" altLang="en-US" dirty="0" smtClean="0">
                <a:solidFill>
                  <a:srgbClr val="FF0000"/>
                </a:solidFill>
              </a:rPr>
              <a:t>电阻屏</a:t>
            </a:r>
            <a:r>
              <a:rPr lang="zh-CN" altLang="en-US" dirty="0" smtClean="0"/>
              <a:t>。</a:t>
            </a:r>
            <a:r>
              <a:rPr lang="en-US" altLang="zh-CN" dirty="0" smtClean="0"/>
              <a:t>iPhone</a:t>
            </a:r>
            <a:r>
              <a:rPr lang="zh-CN" altLang="en-US" dirty="0" smtClean="0"/>
              <a:t>用电容屏改变了一切，但更重要的是，苹果知道如何 利用这些新的硬件来改善人机交互方式，降低用户操作的难度，这让</a:t>
            </a:r>
            <a:r>
              <a:rPr lang="en-US" altLang="zh-CN" dirty="0" smtClean="0"/>
              <a:t>iOS</a:t>
            </a:r>
            <a:r>
              <a:rPr lang="zh-CN" altLang="en-US" dirty="0" smtClean="0"/>
              <a:t>比其他系统更为强大。通过去掉大量的按键仅仅保留一颗</a:t>
            </a:r>
            <a:r>
              <a:rPr lang="en-US" altLang="zh-CN" dirty="0" smtClean="0"/>
              <a:t>Home</a:t>
            </a:r>
            <a:r>
              <a:rPr lang="zh-CN" altLang="en-US" dirty="0" smtClean="0"/>
              <a:t>键，苹果将交互主要的发生地定义在了触摸屏。苹果为了让人机交互更自然，更是引入了众多手势，比如双指缩放图片，即便是在现在看来，依然惊艳不已</a:t>
            </a:r>
            <a:endParaRPr lang="en-US" altLang="zh-CN" dirty="0" smtClean="0"/>
          </a:p>
          <a:p>
            <a:pPr marL="171450" indent="-171450">
              <a:buFont typeface="Arial"/>
              <a:buChar char="•"/>
            </a:pPr>
            <a:r>
              <a:rPr lang="en-US" altLang="zh-CN" dirty="0" smtClean="0">
                <a:effectLst/>
              </a:rPr>
              <a:t>2010</a:t>
            </a:r>
            <a:r>
              <a:rPr lang="zh-CN" altLang="en-US" dirty="0" smtClean="0">
                <a:effectLst/>
              </a:rPr>
              <a:t>年</a:t>
            </a:r>
            <a:r>
              <a:rPr lang="en-US" altLang="zh-CN" dirty="0" smtClean="0">
                <a:effectLst/>
              </a:rPr>
              <a:t>5</a:t>
            </a:r>
            <a:r>
              <a:rPr lang="zh-CN" altLang="en-US" dirty="0" smtClean="0">
                <a:effectLst/>
              </a:rPr>
              <a:t>月，英国的一项调查发现，</a:t>
            </a:r>
            <a:r>
              <a:rPr lang="en-US" altLang="zh-CN" dirty="0" smtClean="0">
                <a:effectLst/>
              </a:rPr>
              <a:t>iPhone</a:t>
            </a:r>
            <a:r>
              <a:rPr lang="zh-CN" altLang="en-US" dirty="0" smtClean="0">
                <a:effectLst/>
              </a:rPr>
              <a:t>被认为是一项十分重要的发明，其重要性甚至超越了洗衣机、内燃机和太空旅行。此项调查中，苹果</a:t>
            </a:r>
            <a:r>
              <a:rPr lang="en-US" altLang="zh-CN" dirty="0" smtClean="0">
                <a:effectLst/>
              </a:rPr>
              <a:t>iPhone</a:t>
            </a:r>
            <a:r>
              <a:rPr lang="zh-CN" altLang="en-US" dirty="0" smtClean="0">
                <a:effectLst/>
              </a:rPr>
              <a:t>入选历史十大发明，排名第</a:t>
            </a:r>
            <a:r>
              <a:rPr lang="en-US" altLang="zh-CN" dirty="0" smtClean="0">
                <a:effectLst/>
              </a:rPr>
              <a:t>8</a:t>
            </a:r>
            <a:r>
              <a:rPr lang="zh-CN" altLang="en-US" dirty="0" smtClean="0">
                <a:effectLst/>
              </a:rPr>
              <a:t>位，排在第</a:t>
            </a:r>
            <a:r>
              <a:rPr lang="en-US" altLang="zh-CN" dirty="0" smtClean="0">
                <a:effectLst/>
              </a:rPr>
              <a:t>9</a:t>
            </a:r>
            <a:r>
              <a:rPr lang="zh-CN" altLang="en-US" dirty="0" smtClean="0">
                <a:effectLst/>
              </a:rPr>
              <a:t>和第</a:t>
            </a:r>
            <a:r>
              <a:rPr lang="en-US" altLang="zh-CN" dirty="0" smtClean="0">
                <a:effectLst/>
              </a:rPr>
              <a:t>10</a:t>
            </a:r>
            <a:r>
              <a:rPr lang="zh-CN" altLang="en-US" dirty="0" smtClean="0">
                <a:effectLst/>
              </a:rPr>
              <a:t>位的分别是抽水马桶和内燃机</a:t>
            </a:r>
          </a:p>
          <a:p>
            <a:pPr marL="171450" indent="-171450">
              <a:buFont typeface="Arial"/>
              <a:buChar char="•"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2A8ECF-465B-C647-9A13-AE974EED674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429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12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2A8ECF-465B-C647-9A13-AE974EED674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23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2A8ECF-465B-C647-9A13-AE974EED674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23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2A8ECF-465B-C647-9A13-AE974EED674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23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2A8ECF-465B-C647-9A13-AE974EED674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23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2A8ECF-465B-C647-9A13-AE974EED674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31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2A8ECF-465B-C647-9A13-AE974EED674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31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2A8ECF-465B-C647-9A13-AE974EED674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23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2A8ECF-465B-C647-9A13-AE974EED674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23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2A8ECF-465B-C647-9A13-AE974EED674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23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12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2A8ECF-465B-C647-9A13-AE974EED674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23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12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2A8ECF-465B-C647-9A13-AE974EED674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23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12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2A8ECF-465B-C647-9A13-AE974EED674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23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business_landing_he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858"/>
            <a:ext cx="9144000" cy="275938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00" y="-4271"/>
            <a:ext cx="1393548" cy="1393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746" y="4624668"/>
            <a:ext cx="8498454" cy="933450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746" y="5562599"/>
            <a:ext cx="8498454" cy="748553"/>
          </a:xfrm>
        </p:spPr>
        <p:txBody>
          <a:bodyPr>
            <a:normAutofit/>
          </a:bodyPr>
          <a:lstStyle>
            <a:lvl1pPr marL="0" indent="0" algn="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  <p:grpSp>
        <p:nvGrpSpPr>
          <p:cNvPr id="10" name="组 9"/>
          <p:cNvGrpSpPr/>
          <p:nvPr/>
        </p:nvGrpSpPr>
        <p:grpSpPr>
          <a:xfrm>
            <a:off x="97685" y="117792"/>
            <a:ext cx="6148481" cy="494578"/>
            <a:chOff x="0" y="-7821"/>
            <a:chExt cx="7343775" cy="609396"/>
          </a:xfrm>
        </p:grpSpPr>
        <p:pic>
          <p:nvPicPr>
            <p:cNvPr id="11" name="Picture 11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-7821"/>
              <a:ext cx="1582737" cy="60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2"/>
            <p:cNvSpPr>
              <a:spLocks noChangeArrowheads="1"/>
            </p:cNvSpPr>
            <p:nvPr userDrawn="1"/>
          </p:nvSpPr>
          <p:spPr bwMode="auto">
            <a:xfrm>
              <a:off x="1582737" y="25092"/>
              <a:ext cx="57610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/>
              <a:r>
                <a:rPr lang="en-US" altLang="zh-CN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—</a:t>
              </a:r>
              <a:r>
                <a:rPr lang="zh-CN" altLang="en-US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高级软件人才实作培训专家</a:t>
              </a:r>
              <a:r>
                <a:rPr lang="en-US" altLang="zh-CN" sz="2400" b="1" dirty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!</a:t>
              </a:r>
            </a:p>
          </p:txBody>
        </p:sp>
      </p:grpSp>
      <p:sp>
        <p:nvSpPr>
          <p:cNvPr id="13" name="Rectangle 5"/>
          <p:cNvSpPr txBox="1">
            <a:spLocks noChangeArrowheads="1"/>
          </p:cNvSpPr>
          <p:nvPr/>
        </p:nvSpPr>
        <p:spPr bwMode="auto">
          <a:xfrm>
            <a:off x="2995520" y="6400800"/>
            <a:ext cx="315296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北京传智播客教育 </a:t>
            </a:r>
            <a:r>
              <a:rPr lang="en-US" sz="14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www.itcast.cn</a:t>
            </a:r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Eurostile"/>
              <a:ea typeface="微软雅黑"/>
              <a:cs typeface="Eurostil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4504134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728009"/>
            <a:ext cx="3460658" cy="541561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4504134" cy="2147888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照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4504134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4504134" cy="2147888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5" name="图片 4" descr="overview_it_cen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6" y="1570254"/>
            <a:ext cx="3642811" cy="371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4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905" y="4424082"/>
            <a:ext cx="7495018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711794"/>
            <a:ext cx="7495018" cy="370475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905" y="5257799"/>
            <a:ext cx="7495018" cy="885825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8" y="188912"/>
            <a:ext cx="8823325" cy="5449887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4059150"/>
            <a:ext cx="6400800" cy="1841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19175"/>
            <a:ext cx="7772400" cy="3039975"/>
          </a:xfr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4150809"/>
            <a:ext cx="6400800" cy="1636754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14/10/28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4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4" y="623504"/>
            <a:ext cx="8128599" cy="827471"/>
          </a:xfrm>
        </p:spPr>
        <p:txBody>
          <a:bodyPr/>
          <a:lstStyle>
            <a:lvl1pPr>
              <a:defRPr b="0" i="0">
                <a:latin typeface="Eurostile"/>
                <a:cs typeface="Eurostile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4" y="1450976"/>
            <a:ext cx="8128599" cy="4675188"/>
          </a:xfrm>
        </p:spPr>
        <p:txBody>
          <a:bodyPr/>
          <a:lstStyle>
            <a:lvl1pPr>
              <a:defRPr>
                <a:latin typeface="Eurostile"/>
                <a:cs typeface="Eurostile"/>
              </a:defRPr>
            </a:lvl1pPr>
            <a:lvl2pPr>
              <a:defRPr>
                <a:latin typeface="Eurostile"/>
                <a:cs typeface="Eurostile"/>
              </a:defRPr>
            </a:lvl2pPr>
            <a:lvl3pPr>
              <a:defRPr>
                <a:latin typeface="Eurostile"/>
                <a:cs typeface="Eurostile"/>
              </a:defRPr>
            </a:lvl3pPr>
            <a:lvl4pPr>
              <a:defRPr>
                <a:latin typeface="Eurostile"/>
                <a:cs typeface="Eurostile"/>
              </a:defRPr>
            </a:lvl4pPr>
            <a:lvl5pPr>
              <a:defRPr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65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8128599" cy="995082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7" y="1129553"/>
            <a:ext cx="8128555" cy="610057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urostile"/>
                <a:ea typeface="华文细黑"/>
                <a:cs typeface="Eurostil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1130948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739610"/>
            <a:ext cx="3657600" cy="438655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739610"/>
            <a:ext cx="3657600" cy="438655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070847"/>
            <a:ext cx="3657600" cy="405531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070847"/>
            <a:ext cx="3657600" cy="405531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1739610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1748118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、顶部和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739610"/>
            <a:ext cx="8128556" cy="22123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3951923"/>
            <a:ext cx="8128556" cy="217900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774478"/>
            <a:ext cx="3451225" cy="54987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774478"/>
            <a:ext cx="4597399" cy="549879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/>
        </p:nvGrpSpPr>
        <p:grpSpPr>
          <a:xfrm>
            <a:off x="97685" y="117792"/>
            <a:ext cx="6148481" cy="494578"/>
            <a:chOff x="0" y="-7821"/>
            <a:chExt cx="7343775" cy="609396"/>
          </a:xfrm>
        </p:grpSpPr>
        <p:pic>
          <p:nvPicPr>
            <p:cNvPr id="7" name="Picture 11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-7821"/>
              <a:ext cx="1582737" cy="60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12"/>
            <p:cNvSpPr>
              <a:spLocks noChangeArrowheads="1"/>
            </p:cNvSpPr>
            <p:nvPr userDrawn="1"/>
          </p:nvSpPr>
          <p:spPr bwMode="auto">
            <a:xfrm>
              <a:off x="1582737" y="25092"/>
              <a:ext cx="57610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/>
              <a:r>
                <a:rPr lang="en-US" altLang="zh-CN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—</a:t>
              </a:r>
              <a:r>
                <a:rPr lang="zh-CN" altLang="en-US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高级软件人才实作培训专家</a:t>
              </a:r>
              <a:r>
                <a:rPr lang="en-US" altLang="zh-CN" sz="2400" b="1" dirty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!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544" y="2541"/>
            <a:ext cx="1376679" cy="137667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623504"/>
            <a:ext cx="8128599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739610"/>
            <a:ext cx="8128599" cy="4386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 bwMode="auto">
          <a:xfrm>
            <a:off x="2995520" y="6400800"/>
            <a:ext cx="315296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北京传智播客教育 </a:t>
            </a:r>
            <a:r>
              <a:rPr lang="en-US" sz="14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www.itcast.cn</a:t>
            </a:r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Eurostile"/>
              <a:ea typeface="微软雅黑"/>
              <a:cs typeface="Eurostil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accent1"/>
          </a:solidFill>
          <a:latin typeface="Eurostile"/>
          <a:ea typeface="微软雅黑"/>
          <a:cs typeface="Eurostile"/>
        </a:defRPr>
      </a:lvl1pPr>
    </p:titleStyle>
    <p:bodyStyle>
      <a:lvl1pPr marL="228600" indent="-228600" algn="l" defTabSz="914400" rtl="0" eaLnBrk="1" latinLnBrk="0" hangingPunct="1">
        <a:spcBef>
          <a:spcPts val="8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err="1">
                <a:latin typeface="+mj-ea"/>
                <a:cs typeface="黑体" charset="0"/>
              </a:rPr>
              <a:t>iOS</a:t>
            </a:r>
            <a:r>
              <a:rPr lang="zh-CN" altLang="en-US" b="1" dirty="0">
                <a:latin typeface="+mj-ea"/>
                <a:cs typeface="黑体" charset="0"/>
              </a:rPr>
              <a:t>设备发展史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讲师：李德山</a:t>
            </a:r>
            <a:endParaRPr kumimoji="1" lang="zh-CN" altLang="en-US" dirty="0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42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iPhone</a:t>
            </a:r>
            <a:r>
              <a:rPr kumimoji="1" lang="en-US" altLang="zh-CN" dirty="0" smtClean="0"/>
              <a:t>6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1600" dirty="0" smtClean="0"/>
              <a:t>2014</a:t>
            </a:r>
            <a:r>
              <a:rPr kumimoji="1" lang="zh-CN" altLang="en-US" sz="1600" dirty="0" smtClean="0"/>
              <a:t>发布</a:t>
            </a:r>
            <a:endParaRPr kumimoji="1" lang="en-US" altLang="zh-CN" sz="1600" dirty="0" smtClean="0"/>
          </a:p>
          <a:p>
            <a:r>
              <a:rPr lang="zh-CN" altLang="en-US" sz="1600" dirty="0">
                <a:latin typeface="+mn-ea"/>
                <a:cs typeface="Courier New" charset="0"/>
              </a:rPr>
              <a:t>全新外观，机身更轻薄</a:t>
            </a:r>
            <a:r>
              <a:rPr lang="zh-CN" altLang="en-US" sz="1600" dirty="0" smtClean="0">
                <a:latin typeface="+mn-ea"/>
                <a:cs typeface="Courier New" charset="0"/>
              </a:rPr>
              <a:t>，</a:t>
            </a:r>
            <a:r>
              <a:rPr lang="zh-CN" altLang="zh-CN" sz="1600" dirty="0" smtClean="0">
                <a:latin typeface="+mn-ea"/>
                <a:cs typeface="Courier New" charset="0"/>
              </a:rPr>
              <a:t>6</a:t>
            </a:r>
            <a:r>
              <a:rPr lang="en-US" altLang="zh-CN" sz="1600" dirty="0" smtClean="0">
                <a:latin typeface="+mn-ea"/>
                <a:cs typeface="Courier New" charset="0"/>
              </a:rPr>
              <a:t>.</a:t>
            </a:r>
            <a:r>
              <a:rPr lang="en-US" altLang="zh-CN" sz="1600" dirty="0" smtClean="0">
                <a:latin typeface="+mn-ea"/>
                <a:cs typeface="Courier New" charset="0"/>
              </a:rPr>
              <a:t>9</a:t>
            </a:r>
            <a:r>
              <a:rPr lang="zh-CN" altLang="en-US" sz="1600" dirty="0" smtClean="0">
                <a:latin typeface="+mn-ea"/>
                <a:cs typeface="Courier New" charset="0"/>
              </a:rPr>
              <a:t>毫</a:t>
            </a:r>
            <a:r>
              <a:rPr lang="zh-CN" altLang="en-US" sz="1600" dirty="0">
                <a:latin typeface="+mn-ea"/>
                <a:cs typeface="Courier New" charset="0"/>
              </a:rPr>
              <a:t>米厚度，屏幕更大</a:t>
            </a:r>
            <a:endParaRPr lang="en-US" altLang="zh-CN" sz="1600" dirty="0">
              <a:latin typeface="+mn-ea"/>
              <a:cs typeface="Courier New" charset="0"/>
            </a:endParaRPr>
          </a:p>
          <a:p>
            <a:r>
              <a:rPr lang="en-US" altLang="zh-CN" sz="1600" dirty="0" smtClean="0">
                <a:latin typeface="+mn-ea"/>
                <a:cs typeface="Courier New" charset="0"/>
              </a:rPr>
              <a:t>A</a:t>
            </a:r>
            <a:r>
              <a:rPr lang="en-US" altLang="zh-CN" sz="1600" dirty="0" smtClean="0">
                <a:latin typeface="+mn-ea"/>
                <a:cs typeface="Courier New" charset="0"/>
              </a:rPr>
              <a:t>8</a:t>
            </a:r>
            <a:r>
              <a:rPr lang="zh-CN" altLang="en-US" sz="1600" dirty="0" smtClean="0">
                <a:latin typeface="+mn-ea"/>
                <a:cs typeface="Courier New" charset="0"/>
              </a:rPr>
              <a:t>处</a:t>
            </a:r>
            <a:r>
              <a:rPr lang="zh-CN" altLang="en-US" sz="1600" dirty="0">
                <a:latin typeface="+mn-ea"/>
                <a:cs typeface="Courier New" charset="0"/>
              </a:rPr>
              <a:t>理器，速度更</a:t>
            </a:r>
            <a:r>
              <a:rPr lang="zh-CN" altLang="en-US" sz="1600" dirty="0" smtClean="0">
                <a:latin typeface="+mn-ea"/>
                <a:cs typeface="Courier New" charset="0"/>
              </a:rPr>
              <a:t>快</a:t>
            </a:r>
            <a:endParaRPr lang="en-US" altLang="zh-CN" sz="1600" dirty="0" smtClean="0">
              <a:latin typeface="+mn-ea"/>
              <a:cs typeface="Courier New" charset="0"/>
            </a:endParaRPr>
          </a:p>
          <a:p>
            <a:r>
              <a:rPr lang="en-US" altLang="zh-CN" sz="1600" dirty="0" smtClean="0">
                <a:latin typeface="+mn-ea"/>
                <a:cs typeface="Courier New" charset="0"/>
              </a:rPr>
              <a:t>M8</a:t>
            </a:r>
            <a:r>
              <a:rPr lang="zh-CN" altLang="en-US" sz="1600" dirty="0" smtClean="0">
                <a:latin typeface="+mn-ea"/>
                <a:cs typeface="Courier New" charset="0"/>
              </a:rPr>
              <a:t>运动协助处理器，快速实时处理处理运动相关数据</a:t>
            </a:r>
            <a:endParaRPr lang="en-US" altLang="zh-CN" sz="1600" dirty="0">
              <a:latin typeface="+mn-ea"/>
              <a:cs typeface="Courier New" charset="0"/>
            </a:endParaRPr>
          </a:p>
          <a:p>
            <a:r>
              <a:rPr lang="en-US" altLang="zh-CN" sz="1600" dirty="0" smtClean="0">
                <a:latin typeface="+mn-ea"/>
                <a:cs typeface="Courier New" charset="0"/>
              </a:rPr>
              <a:t>4.</a:t>
            </a:r>
            <a:r>
              <a:rPr lang="en-US" altLang="zh-CN" sz="1600" dirty="0" smtClean="0">
                <a:latin typeface="+mn-ea"/>
                <a:cs typeface="Courier New" charset="0"/>
              </a:rPr>
              <a:t>7</a:t>
            </a:r>
            <a:r>
              <a:rPr lang="zh-CN" altLang="en-US" sz="1600" dirty="0" smtClean="0">
                <a:latin typeface="+mn-ea"/>
                <a:cs typeface="Courier New" charset="0"/>
              </a:rPr>
              <a:t>英</a:t>
            </a:r>
            <a:r>
              <a:rPr lang="zh-CN" altLang="en-US" sz="1600" dirty="0">
                <a:latin typeface="+mn-ea"/>
                <a:cs typeface="Courier New" charset="0"/>
              </a:rPr>
              <a:t>寸，</a:t>
            </a:r>
            <a:r>
              <a:rPr lang="en-US" altLang="zh-CN" sz="1600" dirty="0" smtClean="0">
                <a:latin typeface="+mn-ea"/>
                <a:cs typeface="Courier New" charset="0"/>
              </a:rPr>
              <a:t>113</a:t>
            </a:r>
            <a:r>
              <a:rPr lang="zh-CN" altLang="zh-CN" sz="1600" dirty="0" smtClean="0">
                <a:latin typeface="+mn-ea"/>
                <a:cs typeface="Courier New" charset="0"/>
              </a:rPr>
              <a:t>4</a:t>
            </a:r>
            <a:r>
              <a:rPr lang="en-US" altLang="zh-CN" sz="1600" dirty="0" smtClean="0">
                <a:latin typeface="+mn-ea"/>
                <a:cs typeface="Courier New" charset="0"/>
              </a:rPr>
              <a:t>x</a:t>
            </a:r>
            <a:r>
              <a:rPr lang="en-US" altLang="zh-CN" sz="1600" dirty="0" smtClean="0">
                <a:latin typeface="+mn-ea"/>
                <a:cs typeface="Courier New" charset="0"/>
              </a:rPr>
              <a:t>75</a:t>
            </a:r>
            <a:r>
              <a:rPr lang="en-US" altLang="zh-CN" sz="1600" dirty="0" smtClean="0">
                <a:latin typeface="+mn-ea"/>
                <a:cs typeface="Courier New" charset="0"/>
              </a:rPr>
              <a:t>0</a:t>
            </a:r>
            <a:r>
              <a:rPr lang="zh-CN" altLang="en-US" sz="1600" dirty="0">
                <a:latin typeface="+mn-ea"/>
                <a:cs typeface="Courier New" charset="0"/>
              </a:rPr>
              <a:t>像素分辨率</a:t>
            </a:r>
            <a:endParaRPr lang="en-US" altLang="zh-CN" sz="1600" dirty="0">
              <a:latin typeface="+mn-ea"/>
              <a:cs typeface="Courier New" charset="0"/>
            </a:endParaRPr>
          </a:p>
          <a:p>
            <a:r>
              <a:rPr lang="zh-CN" altLang="en-US" sz="1600" dirty="0">
                <a:latin typeface="+mn-ea"/>
                <a:cs typeface="Courier New" charset="0"/>
              </a:rPr>
              <a:t>后置摄像头</a:t>
            </a:r>
            <a:r>
              <a:rPr lang="en-US" altLang="zh-CN" sz="1600" dirty="0">
                <a:latin typeface="+mn-ea"/>
                <a:cs typeface="Courier New" charset="0"/>
              </a:rPr>
              <a:t>800</a:t>
            </a:r>
            <a:r>
              <a:rPr lang="zh-CN" altLang="en-US" sz="1600" dirty="0">
                <a:latin typeface="+mn-ea"/>
                <a:cs typeface="Courier New" charset="0"/>
              </a:rPr>
              <a:t>万像素</a:t>
            </a:r>
            <a:endParaRPr lang="en-US" altLang="zh-CN" sz="1600" dirty="0">
              <a:latin typeface="+mn-ea"/>
              <a:cs typeface="Courier New" charset="0"/>
            </a:endParaRPr>
          </a:p>
          <a:p>
            <a:r>
              <a:rPr lang="zh-CN" altLang="en-US" sz="1600" dirty="0">
                <a:latin typeface="+mn-ea"/>
                <a:cs typeface="Courier New" charset="0"/>
              </a:rPr>
              <a:t>前置摄像头</a:t>
            </a:r>
            <a:r>
              <a:rPr lang="en-US" altLang="zh-CN" sz="1600" dirty="0" smtClean="0">
                <a:latin typeface="+mn-ea"/>
                <a:cs typeface="Courier New" charset="0"/>
              </a:rPr>
              <a:t>120</a:t>
            </a:r>
            <a:r>
              <a:rPr lang="zh-CN" altLang="en-US" sz="1600" dirty="0" smtClean="0">
                <a:latin typeface="+mn-ea"/>
                <a:cs typeface="Courier New" charset="0"/>
              </a:rPr>
              <a:t>万像素</a:t>
            </a:r>
            <a:endParaRPr lang="en-US" altLang="zh-CN" sz="1600" dirty="0" smtClean="0">
              <a:latin typeface="+mn-ea"/>
              <a:cs typeface="Courier New" charset="0"/>
            </a:endParaRPr>
          </a:p>
          <a:p>
            <a:r>
              <a:rPr lang="zh-CN" altLang="en-US" sz="1600" dirty="0" smtClean="0">
                <a:latin typeface="+mn-ea"/>
                <a:cs typeface="Courier New" charset="0"/>
              </a:rPr>
              <a:t>指纹识别</a:t>
            </a:r>
            <a:endParaRPr lang="zh-CN" altLang="en-US" sz="1600" dirty="0">
              <a:latin typeface="+mn-ea"/>
              <a:cs typeface="Courier New" charset="0"/>
            </a:endParaRP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025" y="1450976"/>
            <a:ext cx="23241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7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iPhone</a:t>
            </a:r>
            <a:r>
              <a:rPr kumimoji="1" lang="zh-CN" altLang="zh-CN" dirty="0" smtClean="0"/>
              <a:t>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Plus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1600" dirty="0" smtClean="0"/>
              <a:t>2014</a:t>
            </a:r>
            <a:r>
              <a:rPr kumimoji="1" lang="zh-CN" altLang="en-US" sz="1600" dirty="0" smtClean="0"/>
              <a:t>发布</a:t>
            </a:r>
            <a:endParaRPr kumimoji="1" lang="en-US" altLang="zh-CN" sz="1600" dirty="0" smtClean="0"/>
          </a:p>
          <a:p>
            <a:r>
              <a:rPr lang="zh-CN" altLang="en-US" sz="1600" dirty="0">
                <a:latin typeface="+mn-ea"/>
                <a:cs typeface="Courier New" charset="0"/>
              </a:rPr>
              <a:t>全新外观，机身更轻薄</a:t>
            </a:r>
            <a:r>
              <a:rPr lang="zh-CN" altLang="en-US" sz="1600" dirty="0" smtClean="0">
                <a:latin typeface="+mn-ea"/>
                <a:cs typeface="Courier New" charset="0"/>
              </a:rPr>
              <a:t>，</a:t>
            </a:r>
            <a:r>
              <a:rPr lang="zh-CN" altLang="zh-CN" sz="1600" dirty="0" smtClean="0">
                <a:latin typeface="+mn-ea"/>
                <a:cs typeface="Courier New" charset="0"/>
              </a:rPr>
              <a:t>7</a:t>
            </a:r>
            <a:r>
              <a:rPr lang="en-US" altLang="zh-CN" sz="1600" dirty="0" smtClean="0">
                <a:latin typeface="+mn-ea"/>
                <a:cs typeface="Courier New" charset="0"/>
              </a:rPr>
              <a:t>.</a:t>
            </a:r>
            <a:r>
              <a:rPr lang="zh-CN" altLang="zh-CN" sz="1600" dirty="0">
                <a:latin typeface="+mn-ea"/>
                <a:cs typeface="Courier New" charset="0"/>
              </a:rPr>
              <a:t>1</a:t>
            </a:r>
            <a:r>
              <a:rPr lang="zh-CN" altLang="en-US" sz="1600" dirty="0" smtClean="0">
                <a:latin typeface="+mn-ea"/>
                <a:cs typeface="Courier New" charset="0"/>
              </a:rPr>
              <a:t>毫</a:t>
            </a:r>
            <a:r>
              <a:rPr lang="zh-CN" altLang="en-US" sz="1600" dirty="0">
                <a:latin typeface="+mn-ea"/>
                <a:cs typeface="Courier New" charset="0"/>
              </a:rPr>
              <a:t>米厚度，屏幕更大</a:t>
            </a:r>
            <a:endParaRPr lang="en-US" altLang="zh-CN" sz="1600" dirty="0">
              <a:latin typeface="+mn-ea"/>
              <a:cs typeface="Courier New" charset="0"/>
            </a:endParaRPr>
          </a:p>
          <a:p>
            <a:r>
              <a:rPr lang="en-US" altLang="zh-CN" sz="1600" dirty="0" smtClean="0">
                <a:latin typeface="+mn-ea"/>
                <a:cs typeface="Courier New" charset="0"/>
              </a:rPr>
              <a:t>A</a:t>
            </a:r>
            <a:r>
              <a:rPr lang="en-US" altLang="zh-CN" sz="1600" dirty="0" smtClean="0">
                <a:latin typeface="+mn-ea"/>
                <a:cs typeface="Courier New" charset="0"/>
              </a:rPr>
              <a:t>8</a:t>
            </a:r>
            <a:r>
              <a:rPr lang="zh-CN" altLang="en-US" sz="1600" dirty="0" smtClean="0">
                <a:latin typeface="+mn-ea"/>
                <a:cs typeface="Courier New" charset="0"/>
              </a:rPr>
              <a:t>处</a:t>
            </a:r>
            <a:r>
              <a:rPr lang="zh-CN" altLang="en-US" sz="1600" dirty="0">
                <a:latin typeface="+mn-ea"/>
                <a:cs typeface="Courier New" charset="0"/>
              </a:rPr>
              <a:t>理器，速度更</a:t>
            </a:r>
            <a:r>
              <a:rPr lang="zh-CN" altLang="en-US" sz="1600" dirty="0" smtClean="0">
                <a:latin typeface="+mn-ea"/>
                <a:cs typeface="Courier New" charset="0"/>
              </a:rPr>
              <a:t>快</a:t>
            </a:r>
            <a:endParaRPr lang="en-US" altLang="zh-CN" sz="1600" dirty="0" smtClean="0">
              <a:latin typeface="+mn-ea"/>
              <a:cs typeface="Courier New" charset="0"/>
            </a:endParaRPr>
          </a:p>
          <a:p>
            <a:r>
              <a:rPr lang="en-US" altLang="zh-CN" sz="1600" dirty="0" smtClean="0">
                <a:latin typeface="+mn-ea"/>
                <a:cs typeface="Courier New" charset="0"/>
              </a:rPr>
              <a:t>M8</a:t>
            </a:r>
            <a:r>
              <a:rPr lang="zh-CN" altLang="en-US" sz="1600" dirty="0" smtClean="0">
                <a:latin typeface="+mn-ea"/>
                <a:cs typeface="Courier New" charset="0"/>
              </a:rPr>
              <a:t>运动协助处理器，快速实时处理处理运动相关数据</a:t>
            </a:r>
            <a:endParaRPr lang="en-US" altLang="zh-CN" sz="1600" dirty="0">
              <a:latin typeface="+mn-ea"/>
              <a:cs typeface="Courier New" charset="0"/>
            </a:endParaRPr>
          </a:p>
          <a:p>
            <a:r>
              <a:rPr lang="en-US" altLang="zh-CN" sz="1600" dirty="0" smtClean="0">
                <a:latin typeface="+mn-ea"/>
                <a:cs typeface="Courier New" charset="0"/>
              </a:rPr>
              <a:t>4.</a:t>
            </a:r>
            <a:r>
              <a:rPr lang="en-US" altLang="zh-CN" sz="1600" dirty="0" smtClean="0">
                <a:latin typeface="+mn-ea"/>
                <a:cs typeface="Courier New" charset="0"/>
              </a:rPr>
              <a:t>7</a:t>
            </a:r>
            <a:r>
              <a:rPr lang="zh-CN" altLang="en-US" sz="1600" dirty="0" smtClean="0">
                <a:latin typeface="+mn-ea"/>
                <a:cs typeface="Courier New" charset="0"/>
              </a:rPr>
              <a:t>英</a:t>
            </a:r>
            <a:r>
              <a:rPr lang="zh-CN" altLang="en-US" sz="1600" dirty="0">
                <a:latin typeface="+mn-ea"/>
                <a:cs typeface="Courier New" charset="0"/>
              </a:rPr>
              <a:t>寸</a:t>
            </a:r>
            <a:r>
              <a:rPr lang="zh-CN" altLang="en-US" sz="1600" dirty="0" smtClean="0">
                <a:latin typeface="+mn-ea"/>
                <a:cs typeface="Courier New" charset="0"/>
              </a:rPr>
              <a:t>，</a:t>
            </a:r>
            <a:r>
              <a:rPr lang="zh-CN" altLang="zh-CN" sz="1600" dirty="0" smtClean="0">
                <a:latin typeface="+mn-ea"/>
                <a:cs typeface="Courier New" charset="0"/>
              </a:rPr>
              <a:t>1</a:t>
            </a:r>
            <a:r>
              <a:rPr lang="en-US" altLang="zh-CN" sz="1600" dirty="0" smtClean="0">
                <a:latin typeface="+mn-ea"/>
                <a:cs typeface="Courier New" charset="0"/>
              </a:rPr>
              <a:t>920</a:t>
            </a:r>
            <a:r>
              <a:rPr lang="en-US" altLang="zh-CN" sz="1600" dirty="0" smtClean="0">
                <a:latin typeface="+mn-ea"/>
                <a:cs typeface="Courier New" charset="0"/>
              </a:rPr>
              <a:t>x</a:t>
            </a:r>
            <a:r>
              <a:rPr lang="zh-CN" altLang="zh-CN" sz="1600" dirty="0" smtClean="0">
                <a:latin typeface="+mn-ea"/>
                <a:cs typeface="Courier New" charset="0"/>
              </a:rPr>
              <a:t>1</a:t>
            </a:r>
            <a:r>
              <a:rPr lang="en-US" altLang="zh-CN" sz="1600" dirty="0" smtClean="0">
                <a:latin typeface="+mn-ea"/>
                <a:cs typeface="Courier New" charset="0"/>
              </a:rPr>
              <a:t>080</a:t>
            </a:r>
            <a:r>
              <a:rPr lang="zh-CN" altLang="en-US" sz="1600" dirty="0" smtClean="0">
                <a:latin typeface="+mn-ea"/>
                <a:cs typeface="Courier New" charset="0"/>
              </a:rPr>
              <a:t>像素分辨率</a:t>
            </a:r>
            <a:endParaRPr lang="en-US" altLang="zh-CN" sz="1600" dirty="0">
              <a:latin typeface="+mn-ea"/>
              <a:cs typeface="Courier New" charset="0"/>
            </a:endParaRPr>
          </a:p>
          <a:p>
            <a:r>
              <a:rPr lang="zh-CN" altLang="en-US" sz="1600" dirty="0">
                <a:latin typeface="+mn-ea"/>
                <a:cs typeface="Courier New" charset="0"/>
              </a:rPr>
              <a:t>后置摄像头</a:t>
            </a:r>
            <a:r>
              <a:rPr lang="en-US" altLang="zh-CN" sz="1600" dirty="0">
                <a:latin typeface="+mn-ea"/>
                <a:cs typeface="Courier New" charset="0"/>
              </a:rPr>
              <a:t>800</a:t>
            </a:r>
            <a:r>
              <a:rPr lang="zh-CN" altLang="en-US" sz="1600" dirty="0">
                <a:latin typeface="+mn-ea"/>
                <a:cs typeface="Courier New" charset="0"/>
              </a:rPr>
              <a:t>万像素</a:t>
            </a:r>
            <a:endParaRPr lang="en-US" altLang="zh-CN" sz="1600" dirty="0">
              <a:latin typeface="+mn-ea"/>
              <a:cs typeface="Courier New" charset="0"/>
            </a:endParaRPr>
          </a:p>
          <a:p>
            <a:r>
              <a:rPr lang="zh-CN" altLang="en-US" sz="1600" dirty="0">
                <a:latin typeface="+mn-ea"/>
                <a:cs typeface="Courier New" charset="0"/>
              </a:rPr>
              <a:t>前置摄像头</a:t>
            </a:r>
            <a:r>
              <a:rPr lang="en-US" altLang="zh-CN" sz="1600" dirty="0" smtClean="0">
                <a:latin typeface="+mn-ea"/>
                <a:cs typeface="Courier New" charset="0"/>
              </a:rPr>
              <a:t>120</a:t>
            </a:r>
            <a:r>
              <a:rPr lang="zh-CN" altLang="en-US" sz="1600" dirty="0" smtClean="0">
                <a:latin typeface="+mn-ea"/>
                <a:cs typeface="Courier New" charset="0"/>
              </a:rPr>
              <a:t>万像素</a:t>
            </a:r>
            <a:endParaRPr lang="en-US" altLang="zh-CN" sz="1600" dirty="0" smtClean="0">
              <a:latin typeface="+mn-ea"/>
              <a:cs typeface="Courier New" charset="0"/>
            </a:endParaRPr>
          </a:p>
          <a:p>
            <a:r>
              <a:rPr lang="zh-CN" altLang="en-US" sz="1600" dirty="0" smtClean="0">
                <a:latin typeface="+mn-ea"/>
                <a:cs typeface="Courier New" charset="0"/>
              </a:rPr>
              <a:t>指纹识别</a:t>
            </a:r>
            <a:endParaRPr lang="zh-CN" altLang="en-US" sz="1600" dirty="0">
              <a:latin typeface="+mn-ea"/>
              <a:cs typeface="Courier New" charset="0"/>
            </a:endParaRPr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311" y="1206500"/>
            <a:ext cx="2705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9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dirty="0" smtClean="0">
                <a:latin typeface="+mj-ea"/>
                <a:cs typeface="Courier New" charset="0"/>
              </a:rPr>
              <a:t>iPhone</a:t>
            </a:r>
            <a:r>
              <a:rPr kumimoji="0" lang="zh-CN" altLang="en-US" dirty="0" smtClean="0">
                <a:latin typeface="+mj-ea"/>
                <a:cs typeface="Courier New" charset="0"/>
              </a:rPr>
              <a:t>的销售量</a:t>
            </a:r>
            <a:endParaRPr kumimoji="0" lang="zh-CN" altLang="en-US" dirty="0">
              <a:latin typeface="+mj-ea"/>
              <a:cs typeface="Courier New" charset="0"/>
            </a:endParaRPr>
          </a:p>
        </p:txBody>
      </p:sp>
      <p:sp>
        <p:nvSpPr>
          <p:cNvPr id="297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>
                <a:latin typeface="+mn-ea"/>
              </a:rPr>
              <a:t>自</a:t>
            </a:r>
            <a:r>
              <a:rPr lang="en-US" altLang="zh-CN" sz="1800" dirty="0">
                <a:latin typeface="+mn-ea"/>
              </a:rPr>
              <a:t>iPhone</a:t>
            </a:r>
            <a:r>
              <a:rPr lang="zh-CN" altLang="en-US" sz="1800" dirty="0">
                <a:latin typeface="+mn-ea"/>
              </a:rPr>
              <a:t>在</a:t>
            </a:r>
            <a:r>
              <a:rPr lang="en-US" altLang="zh-CN" sz="1800" dirty="0">
                <a:latin typeface="+mn-ea"/>
              </a:rPr>
              <a:t>2007</a:t>
            </a:r>
            <a:r>
              <a:rPr lang="zh-CN" altLang="en-US" sz="1800" dirty="0">
                <a:latin typeface="+mn-ea"/>
              </a:rPr>
              <a:t>年推出以来，其销售大幅增</a:t>
            </a:r>
            <a:r>
              <a:rPr lang="zh-CN" altLang="en-US" sz="1800" dirty="0" smtClean="0">
                <a:latin typeface="+mn-ea"/>
              </a:rPr>
              <a:t>加</a:t>
            </a:r>
            <a:endParaRPr lang="en-US" altLang="zh-CN" sz="1800" dirty="0" smtClean="0">
              <a:latin typeface="+mn-ea"/>
            </a:endParaRPr>
          </a:p>
          <a:p>
            <a:r>
              <a:rPr lang="en-US" altLang="zh-CN" sz="1800" dirty="0" smtClean="0">
                <a:latin typeface="+mn-ea"/>
              </a:rPr>
              <a:t>2008</a:t>
            </a:r>
            <a:r>
              <a:rPr lang="zh-CN" altLang="en-US" sz="1800" dirty="0" smtClean="0">
                <a:latin typeface="+mn-ea"/>
              </a:rPr>
              <a:t>年</a:t>
            </a:r>
            <a:r>
              <a:rPr lang="zh-CN" altLang="en-US" sz="1800" dirty="0">
                <a:latin typeface="+mn-ea"/>
              </a:rPr>
              <a:t>的销售量仅为</a:t>
            </a:r>
            <a:r>
              <a:rPr lang="en-US" altLang="zh-CN" sz="1800" dirty="0">
                <a:latin typeface="+mn-ea"/>
              </a:rPr>
              <a:t>1160</a:t>
            </a:r>
            <a:r>
              <a:rPr lang="zh-CN" altLang="en-US" sz="1800" dirty="0">
                <a:latin typeface="+mn-ea"/>
              </a:rPr>
              <a:t>万，但到了</a:t>
            </a:r>
            <a:r>
              <a:rPr lang="en-US" altLang="zh-CN" sz="1800" dirty="0" smtClean="0">
                <a:latin typeface="+mn-ea"/>
              </a:rPr>
              <a:t>2011</a:t>
            </a:r>
            <a:r>
              <a:rPr lang="zh-CN" altLang="en-US" sz="1800" dirty="0" smtClean="0">
                <a:latin typeface="+mn-ea"/>
              </a:rPr>
              <a:t>年</a:t>
            </a:r>
            <a:r>
              <a:rPr lang="zh-CN" altLang="en-US" sz="1800" dirty="0">
                <a:latin typeface="+mn-ea"/>
              </a:rPr>
              <a:t>头</a:t>
            </a:r>
            <a:r>
              <a:rPr lang="en-US" altLang="zh-CN" sz="1800" dirty="0">
                <a:latin typeface="+mn-ea"/>
              </a:rPr>
              <a:t>9</a:t>
            </a:r>
            <a:r>
              <a:rPr lang="zh-CN" altLang="en-US" sz="1800" dirty="0">
                <a:latin typeface="+mn-ea"/>
              </a:rPr>
              <a:t>个月就已经达到</a:t>
            </a:r>
            <a:r>
              <a:rPr lang="en-US" altLang="zh-CN" sz="1800" dirty="0">
                <a:latin typeface="+mn-ea"/>
              </a:rPr>
              <a:t>5520</a:t>
            </a:r>
            <a:r>
              <a:rPr lang="zh-CN" altLang="en-US" sz="1800" dirty="0">
                <a:latin typeface="+mn-ea"/>
              </a:rPr>
              <a:t>万台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</p:txBody>
      </p:sp>
      <p:pic>
        <p:nvPicPr>
          <p:cNvPr id="4" name="图片 3" descr="QQ20130606-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24" y="2336165"/>
            <a:ext cx="4884292" cy="38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3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dirty="0" smtClean="0">
                <a:latin typeface="+mj-ea"/>
                <a:cs typeface="Courier New" charset="0"/>
              </a:rPr>
              <a:t>iPhone</a:t>
            </a:r>
            <a:r>
              <a:rPr kumimoji="0" lang="zh-CN" altLang="en-US" dirty="0" smtClean="0">
                <a:latin typeface="+mj-ea"/>
                <a:cs typeface="Courier New" charset="0"/>
              </a:rPr>
              <a:t>为何如此受欢迎</a:t>
            </a:r>
            <a:endParaRPr kumimoji="0" lang="zh-CN" altLang="en-US" dirty="0">
              <a:latin typeface="+mj-ea"/>
              <a:cs typeface="Courier New" charset="0"/>
            </a:endParaRPr>
          </a:p>
        </p:txBody>
      </p:sp>
      <p:sp>
        <p:nvSpPr>
          <p:cNvPr id="297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zh-CN" altLang="en-US" sz="1800" dirty="0" smtClean="0">
                <a:latin typeface="+mn-ea"/>
                <a:cs typeface="Courier New" charset="0"/>
              </a:rPr>
              <a:t>外观优雅简洁，机身轻薄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zh-CN" altLang="en-US" sz="1800" dirty="0" smtClean="0">
                <a:latin typeface="+mn-ea"/>
                <a:cs typeface="Courier New" charset="0"/>
              </a:rPr>
              <a:t>用户体验极佳，操作简单，让用户感受到从未有过的爽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zh-CN" altLang="en-US" sz="1800" dirty="0" smtClean="0">
                <a:latin typeface="+mn-ea"/>
                <a:cs typeface="Courier New" charset="0"/>
              </a:rPr>
              <a:t>软件种类丰富、高质量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zh-CN" altLang="en-US" sz="1800" dirty="0" smtClean="0">
                <a:latin typeface="+mn-ea"/>
                <a:cs typeface="Courier New" charset="0"/>
              </a:rPr>
              <a:t>性能极佳，支持众多大型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3D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游戏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en-US" altLang="zh-CN" sz="1800" dirty="0" smtClean="0">
                <a:latin typeface="+mn-ea"/>
                <a:cs typeface="Courier New" charset="0"/>
              </a:rPr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233236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dirty="0" smtClean="0">
                <a:latin typeface="+mj-ea"/>
                <a:cs typeface="Courier New" charset="0"/>
              </a:rPr>
              <a:t>iPad1</a:t>
            </a:r>
            <a:endParaRPr kumimoji="0" lang="zh-CN" altLang="en-US" dirty="0">
              <a:latin typeface="+mj-ea"/>
              <a:cs typeface="Courier New" charset="0"/>
            </a:endParaRPr>
          </a:p>
        </p:txBody>
      </p:sp>
      <p:sp>
        <p:nvSpPr>
          <p:cNvPr id="297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sz="1800" dirty="0" smtClean="0">
                <a:latin typeface="+mn-ea"/>
                <a:cs typeface="Courier New" charset="0"/>
              </a:rPr>
              <a:t>2010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年发布的平板电脑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en-US" altLang="zh-CN" sz="1800" dirty="0" smtClean="0">
                <a:latin typeface="+mn-ea"/>
                <a:cs typeface="Courier New" charset="0"/>
              </a:rPr>
              <a:t>A4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单核处理器，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9.7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英寸，</a:t>
            </a:r>
            <a:r>
              <a:rPr lang="en-US" altLang="zh-CN" sz="1800" dirty="0" smtClean="0">
                <a:latin typeface="+mn-ea"/>
              </a:rPr>
              <a:t>1024x768</a:t>
            </a:r>
            <a:r>
              <a:rPr lang="zh-CN" altLang="en-US" sz="1800" dirty="0" smtClean="0"/>
              <a:t>像素分辨率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</p:txBody>
      </p:sp>
      <p:pic>
        <p:nvPicPr>
          <p:cNvPr id="2" name="图片 1" descr="QQ20130606-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939" y="2272752"/>
            <a:ext cx="3562765" cy="385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1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dirty="0" smtClean="0">
                <a:latin typeface="+mj-ea"/>
                <a:cs typeface="Courier New" charset="0"/>
              </a:rPr>
              <a:t>iPad2</a:t>
            </a:r>
            <a:endParaRPr kumimoji="0" lang="zh-CN" altLang="en-US" dirty="0">
              <a:latin typeface="+mj-ea"/>
              <a:cs typeface="Courier New" charset="0"/>
            </a:endParaRPr>
          </a:p>
        </p:txBody>
      </p:sp>
      <p:sp>
        <p:nvSpPr>
          <p:cNvPr id="297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sz="1800" dirty="0" smtClean="0">
                <a:latin typeface="+mn-ea"/>
                <a:cs typeface="Courier New" charset="0"/>
              </a:rPr>
              <a:t>2011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年发布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en-US" altLang="zh-CN" sz="1800" dirty="0" smtClean="0">
                <a:latin typeface="+mn-ea"/>
                <a:cs typeface="Courier New" charset="0"/>
              </a:rPr>
              <a:t>A5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双核处理器</a:t>
            </a:r>
            <a:r>
              <a:rPr kumimoji="0" lang="zh-CN" altLang="zh-CN" sz="1800" dirty="0">
                <a:latin typeface="+mn-ea"/>
                <a:cs typeface="Courier New" charset="0"/>
              </a:rPr>
              <a:t>，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9.7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英寸，</a:t>
            </a:r>
            <a:r>
              <a:rPr lang="en-US" altLang="zh-CN" sz="1800" dirty="0" smtClean="0">
                <a:latin typeface="+mn-ea"/>
              </a:rPr>
              <a:t>1024x768</a:t>
            </a:r>
            <a:r>
              <a:rPr lang="zh-CN" altLang="en-US" sz="1800" dirty="0" smtClean="0"/>
              <a:t>像素分辨率</a:t>
            </a:r>
            <a:endParaRPr lang="en-US" altLang="zh-CN" sz="1800" dirty="0" smtClean="0"/>
          </a:p>
          <a:p>
            <a:r>
              <a:rPr lang="zh-CN" altLang="en-US" sz="1800" dirty="0" smtClean="0">
                <a:latin typeface="+mn-ea"/>
              </a:rPr>
              <a:t>前置摄像头：</a:t>
            </a:r>
            <a:r>
              <a:rPr lang="en-US" altLang="zh-CN" sz="1800" dirty="0" smtClean="0">
                <a:latin typeface="+mn-ea"/>
              </a:rPr>
              <a:t>30</a:t>
            </a:r>
            <a:r>
              <a:rPr lang="zh-CN" altLang="en-US" sz="1800" dirty="0" smtClean="0">
                <a:latin typeface="+mn-ea"/>
              </a:rPr>
              <a:t>万像素</a:t>
            </a:r>
            <a:r>
              <a:rPr lang="zh-CN" altLang="zh-CN" sz="1800" dirty="0">
                <a:latin typeface="+mn-ea"/>
              </a:rPr>
              <a:t>，</a:t>
            </a:r>
            <a:r>
              <a:rPr lang="zh-CN" altLang="en-US" sz="1800" dirty="0" smtClean="0">
                <a:latin typeface="+mn-ea"/>
              </a:rPr>
              <a:t>后置摄像头：</a:t>
            </a:r>
            <a:r>
              <a:rPr lang="en-US" altLang="zh-CN" sz="1800" dirty="0" smtClean="0">
                <a:latin typeface="+mn-ea"/>
              </a:rPr>
              <a:t>70</a:t>
            </a:r>
            <a:r>
              <a:rPr lang="zh-CN" altLang="en-US" sz="1800" dirty="0" smtClean="0">
                <a:latin typeface="+mn-ea"/>
              </a:rPr>
              <a:t>万像素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</p:txBody>
      </p:sp>
      <p:pic>
        <p:nvPicPr>
          <p:cNvPr id="3" name="图片 2" descr="QQ20130606-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68" y="2612174"/>
            <a:ext cx="6241266" cy="36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dirty="0" smtClean="0">
                <a:latin typeface="+mj-ea"/>
                <a:cs typeface="Courier New" charset="0"/>
              </a:rPr>
              <a:t>The new iPad</a:t>
            </a:r>
            <a:endParaRPr kumimoji="0" lang="zh-CN" altLang="en-US" dirty="0">
              <a:latin typeface="+mj-ea"/>
              <a:cs typeface="Courier New" charset="0"/>
            </a:endParaRPr>
          </a:p>
        </p:txBody>
      </p:sp>
      <p:sp>
        <p:nvSpPr>
          <p:cNvPr id="297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sz="1800" dirty="0" smtClean="0">
                <a:latin typeface="+mn-ea"/>
                <a:cs typeface="Courier New" charset="0"/>
              </a:rPr>
              <a:t>2012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年发布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en-US" altLang="zh-CN" sz="1800" dirty="0" smtClean="0">
                <a:latin typeface="+mn-ea"/>
                <a:cs typeface="Courier New" charset="0"/>
              </a:rPr>
              <a:t>A5</a:t>
            </a:r>
            <a:r>
              <a:rPr kumimoji="0" lang="en-US" altLang="zh-CN" sz="1800" dirty="0">
                <a:latin typeface="+mn-ea"/>
                <a:cs typeface="Courier New" charset="0"/>
              </a:rPr>
              <a:t>X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双核处理器</a:t>
            </a:r>
            <a:r>
              <a:rPr kumimoji="0" lang="en-US" altLang="zh-CN" sz="1800" dirty="0">
                <a:latin typeface="+mn-ea"/>
                <a:cs typeface="Courier New" charset="0"/>
              </a:rPr>
              <a:t>，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9.7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英寸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Retina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显示屏，</a:t>
            </a:r>
            <a:r>
              <a:rPr lang="en-US" altLang="zh-CN" sz="1800" dirty="0">
                <a:latin typeface="+mn-ea"/>
              </a:rPr>
              <a:t>2048x1536</a:t>
            </a:r>
            <a:r>
              <a:rPr lang="zh-CN" altLang="en-US" sz="1800" dirty="0" smtClean="0"/>
              <a:t>像素分辨率</a:t>
            </a:r>
            <a:endParaRPr lang="en-US" altLang="zh-CN" sz="1800" dirty="0" smtClean="0"/>
          </a:p>
          <a:p>
            <a:r>
              <a:rPr lang="zh-CN" altLang="en-US" sz="1800" dirty="0">
                <a:latin typeface="+mn-ea"/>
              </a:rPr>
              <a:t>前置摄像头：</a:t>
            </a:r>
            <a:r>
              <a:rPr lang="en-US" altLang="zh-CN" sz="1800" dirty="0">
                <a:latin typeface="+mn-ea"/>
              </a:rPr>
              <a:t>30</a:t>
            </a:r>
            <a:r>
              <a:rPr lang="zh-CN" altLang="en-US" sz="1800" dirty="0">
                <a:latin typeface="+mn-ea"/>
              </a:rPr>
              <a:t>万像素</a:t>
            </a:r>
            <a:r>
              <a:rPr lang="zh-CN" altLang="zh-CN" sz="1800" dirty="0">
                <a:latin typeface="+mn-ea"/>
              </a:rPr>
              <a:t>，</a:t>
            </a:r>
            <a:r>
              <a:rPr lang="zh-CN" altLang="en-US" sz="1800" dirty="0">
                <a:latin typeface="+mn-ea"/>
              </a:rPr>
              <a:t>后置摄像头</a:t>
            </a:r>
            <a:r>
              <a:rPr lang="zh-CN" altLang="en-US" sz="1800" dirty="0" smtClean="0">
                <a:latin typeface="+mn-ea"/>
              </a:rPr>
              <a:t>：</a:t>
            </a:r>
            <a:r>
              <a:rPr lang="en-US" altLang="zh-CN" sz="1800" dirty="0" smtClean="0">
                <a:latin typeface="+mn-ea"/>
              </a:rPr>
              <a:t>500</a:t>
            </a:r>
            <a:r>
              <a:rPr lang="zh-CN" altLang="en-US" sz="1800" dirty="0" smtClean="0">
                <a:latin typeface="+mn-ea"/>
              </a:rPr>
              <a:t>万像素</a:t>
            </a:r>
            <a:endParaRPr kumimoji="0" lang="en-US" altLang="zh-CN" sz="1800" dirty="0">
              <a:latin typeface="+mn-ea"/>
              <a:cs typeface="Courier New" charset="0"/>
            </a:endParaRPr>
          </a:p>
        </p:txBody>
      </p:sp>
      <p:pic>
        <p:nvPicPr>
          <p:cNvPr id="3" name="图片 2" descr="QQ20130606-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99" y="2557463"/>
            <a:ext cx="2832100" cy="3568700"/>
          </a:xfrm>
          <a:prstGeom prst="rect">
            <a:avLst/>
          </a:prstGeom>
        </p:spPr>
      </p:pic>
      <p:pic>
        <p:nvPicPr>
          <p:cNvPr id="4" name="图片 3" descr="QQ20130606-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748" y="2557463"/>
            <a:ext cx="31115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dirty="0" smtClean="0">
                <a:latin typeface="+mj-ea"/>
                <a:cs typeface="Courier New" charset="0"/>
              </a:rPr>
              <a:t>iPad4</a:t>
            </a:r>
            <a:endParaRPr kumimoji="0" lang="zh-CN" altLang="en-US" dirty="0">
              <a:latin typeface="+mj-ea"/>
              <a:cs typeface="Courier New" charset="0"/>
            </a:endParaRPr>
          </a:p>
        </p:txBody>
      </p:sp>
      <p:sp>
        <p:nvSpPr>
          <p:cNvPr id="297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sz="1800" dirty="0">
                <a:latin typeface="+mn-ea"/>
                <a:cs typeface="Courier New" charset="0"/>
              </a:rPr>
              <a:t>2012</a:t>
            </a:r>
            <a:r>
              <a:rPr kumimoji="0" lang="zh-CN" altLang="en-US" sz="1800" dirty="0">
                <a:latin typeface="+mn-ea"/>
                <a:cs typeface="Courier New" charset="0"/>
              </a:rPr>
              <a:t>年发布</a:t>
            </a:r>
            <a:endParaRPr kumimoji="0" lang="en-US" altLang="zh-CN" sz="1800" dirty="0">
              <a:latin typeface="+mn-ea"/>
              <a:cs typeface="Courier New" charset="0"/>
            </a:endParaRPr>
          </a:p>
          <a:p>
            <a:r>
              <a:rPr kumimoji="0" lang="en-US" altLang="zh-CN" sz="1800" dirty="0" smtClean="0">
                <a:latin typeface="+mn-ea"/>
                <a:cs typeface="Courier New" charset="0"/>
              </a:rPr>
              <a:t>A6X</a:t>
            </a:r>
            <a:r>
              <a:rPr kumimoji="0" lang="zh-CN" altLang="en-US" sz="1800" dirty="0">
                <a:latin typeface="+mn-ea"/>
                <a:cs typeface="Courier New" charset="0"/>
              </a:rPr>
              <a:t>双核处理器</a:t>
            </a:r>
            <a:r>
              <a:rPr kumimoji="0" lang="en-US" altLang="zh-CN" sz="1800" dirty="0">
                <a:latin typeface="+mn-ea"/>
                <a:cs typeface="Courier New" charset="0"/>
              </a:rPr>
              <a:t>，9.7</a:t>
            </a:r>
            <a:r>
              <a:rPr kumimoji="0" lang="zh-CN" altLang="en-US" sz="1800" dirty="0">
                <a:latin typeface="+mn-ea"/>
                <a:cs typeface="Courier New" charset="0"/>
              </a:rPr>
              <a:t>英寸</a:t>
            </a:r>
            <a:r>
              <a:rPr kumimoji="0" lang="en-US" altLang="zh-CN" sz="1800" dirty="0">
                <a:latin typeface="+mn-ea"/>
                <a:cs typeface="Courier New" charset="0"/>
              </a:rPr>
              <a:t>Retina</a:t>
            </a:r>
            <a:r>
              <a:rPr kumimoji="0" lang="zh-CN" altLang="en-US" sz="1800" dirty="0">
                <a:latin typeface="+mn-ea"/>
                <a:cs typeface="Courier New" charset="0"/>
              </a:rPr>
              <a:t>显示屏，</a:t>
            </a:r>
            <a:r>
              <a:rPr lang="en-US" altLang="zh-CN" sz="1800" dirty="0">
                <a:latin typeface="+mn-ea"/>
              </a:rPr>
              <a:t>2048x1536</a:t>
            </a:r>
            <a:r>
              <a:rPr lang="zh-CN" altLang="en-US" sz="1800" dirty="0"/>
              <a:t>像素分辨率</a:t>
            </a:r>
            <a:endParaRPr lang="en-US" altLang="zh-CN" sz="1800" dirty="0"/>
          </a:p>
          <a:p>
            <a:r>
              <a:rPr lang="zh-CN" altLang="en-US" sz="1800" dirty="0">
                <a:latin typeface="+mn-ea"/>
              </a:rPr>
              <a:t>前置摄像头</a:t>
            </a:r>
            <a:r>
              <a:rPr lang="zh-CN" altLang="en-US" sz="1800" dirty="0" smtClean="0">
                <a:latin typeface="+mn-ea"/>
              </a:rPr>
              <a:t>：</a:t>
            </a:r>
            <a:r>
              <a:rPr lang="en-US" altLang="zh-CN" sz="1800" dirty="0" smtClean="0">
                <a:latin typeface="+mn-ea"/>
              </a:rPr>
              <a:t>120</a:t>
            </a:r>
            <a:r>
              <a:rPr lang="zh-CN" altLang="en-US" sz="1800" dirty="0">
                <a:latin typeface="+mn-ea"/>
              </a:rPr>
              <a:t>万像素</a:t>
            </a:r>
            <a:r>
              <a:rPr lang="zh-CN" altLang="zh-CN" sz="1800" dirty="0">
                <a:latin typeface="+mn-ea"/>
              </a:rPr>
              <a:t>，</a:t>
            </a:r>
            <a:r>
              <a:rPr lang="zh-CN" altLang="en-US" sz="1800" dirty="0">
                <a:latin typeface="+mn-ea"/>
              </a:rPr>
              <a:t>后置摄像头：</a:t>
            </a:r>
            <a:r>
              <a:rPr lang="en-US" altLang="zh-CN" sz="1800" dirty="0">
                <a:latin typeface="+mn-ea"/>
              </a:rPr>
              <a:t>500</a:t>
            </a:r>
            <a:r>
              <a:rPr lang="zh-CN" altLang="en-US" sz="1800" dirty="0">
                <a:latin typeface="+mn-ea"/>
              </a:rPr>
              <a:t>万像素</a:t>
            </a:r>
            <a:endParaRPr kumimoji="0" lang="en-US" altLang="zh-CN" sz="1800" dirty="0">
              <a:latin typeface="+mn-ea"/>
              <a:cs typeface="Courier New" charset="0"/>
            </a:endParaRPr>
          </a:p>
        </p:txBody>
      </p:sp>
      <p:pic>
        <p:nvPicPr>
          <p:cNvPr id="3" name="图片 2" descr="QQ20130606-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2593082"/>
            <a:ext cx="2988940" cy="3654757"/>
          </a:xfrm>
          <a:prstGeom prst="rect">
            <a:avLst/>
          </a:prstGeom>
        </p:spPr>
      </p:pic>
      <p:pic>
        <p:nvPicPr>
          <p:cNvPr id="4" name="图片 3" descr="QQ20130606-2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991" y="2565470"/>
            <a:ext cx="3039864" cy="369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dirty="0" err="1" smtClean="0">
                <a:latin typeface="+mj-ea"/>
                <a:cs typeface="Courier New" charset="0"/>
              </a:rPr>
              <a:t>iPad</a:t>
            </a:r>
            <a:r>
              <a:rPr kumimoji="0" lang="en-US" altLang="zh-CN" dirty="0" smtClean="0">
                <a:latin typeface="+mj-ea"/>
                <a:cs typeface="Courier New" charset="0"/>
              </a:rPr>
              <a:t> mini2</a:t>
            </a:r>
            <a:endParaRPr kumimoji="0" lang="zh-CN" altLang="en-US" dirty="0">
              <a:latin typeface="+mj-ea"/>
              <a:cs typeface="Courier New" charset="0"/>
            </a:endParaRPr>
          </a:p>
        </p:txBody>
      </p:sp>
      <p:sp>
        <p:nvSpPr>
          <p:cNvPr id="297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sz="1800" dirty="0" smtClean="0">
                <a:latin typeface="+mn-ea"/>
                <a:cs typeface="Courier New" charset="0"/>
              </a:rPr>
              <a:t>2013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年</a:t>
            </a:r>
            <a:r>
              <a:rPr kumimoji="0" lang="zh-CN" altLang="en-US" sz="1800" dirty="0">
                <a:latin typeface="+mn-ea"/>
                <a:cs typeface="Courier New" charset="0"/>
              </a:rPr>
              <a:t>发布</a:t>
            </a:r>
            <a:endParaRPr kumimoji="0" lang="en-US" altLang="zh-CN" sz="1800" dirty="0">
              <a:latin typeface="+mn-ea"/>
              <a:cs typeface="Courier New" charset="0"/>
            </a:endParaRPr>
          </a:p>
          <a:p>
            <a:r>
              <a:rPr kumimoji="0" lang="en-US" altLang="zh-CN" sz="1800" dirty="0" smtClean="0">
                <a:latin typeface="+mn-ea"/>
                <a:cs typeface="Courier New" charset="0"/>
              </a:rPr>
              <a:t>A7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双核处</a:t>
            </a:r>
            <a:r>
              <a:rPr kumimoji="0" lang="zh-CN" altLang="en-US" sz="1800" dirty="0">
                <a:latin typeface="+mn-ea"/>
                <a:cs typeface="Courier New" charset="0"/>
              </a:rPr>
              <a:t>理器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，</a:t>
            </a:r>
            <a:r>
              <a:rPr lang="en-US" altLang="zh-CN" sz="1800" dirty="0" smtClean="0">
                <a:latin typeface="+mn-ea"/>
                <a:cs typeface="Courier New" charset="0"/>
              </a:rPr>
              <a:t>7.9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英</a:t>
            </a:r>
            <a:r>
              <a:rPr kumimoji="0" lang="zh-CN" altLang="en-US" sz="1800" dirty="0">
                <a:latin typeface="+mn-ea"/>
                <a:cs typeface="Courier New" charset="0"/>
              </a:rPr>
              <a:t>寸</a:t>
            </a:r>
            <a:r>
              <a:rPr kumimoji="0" lang="en-US" altLang="zh-CN" sz="1800" dirty="0">
                <a:latin typeface="+mn-ea"/>
                <a:cs typeface="Courier New" charset="0"/>
              </a:rPr>
              <a:t>Retina</a:t>
            </a:r>
            <a:r>
              <a:rPr kumimoji="0" lang="zh-CN" altLang="en-US" sz="1800" dirty="0">
                <a:latin typeface="+mn-ea"/>
                <a:cs typeface="Courier New" charset="0"/>
              </a:rPr>
              <a:t>显示屏，</a:t>
            </a:r>
            <a:r>
              <a:rPr lang="en-US" altLang="zh-CN" sz="1800" dirty="0">
                <a:latin typeface="+mn-ea"/>
              </a:rPr>
              <a:t>2048x1536</a:t>
            </a:r>
            <a:r>
              <a:rPr lang="zh-CN" altLang="en-US" sz="1800" dirty="0"/>
              <a:t>像素分辨率</a:t>
            </a:r>
            <a:endParaRPr lang="en-US" altLang="zh-CN" sz="1800" dirty="0"/>
          </a:p>
          <a:p>
            <a:r>
              <a:rPr lang="zh-CN" altLang="en-US" sz="1800" dirty="0">
                <a:latin typeface="+mn-ea"/>
              </a:rPr>
              <a:t>前置摄像头</a:t>
            </a:r>
            <a:r>
              <a:rPr lang="zh-CN" altLang="en-US" sz="1800" dirty="0" smtClean="0">
                <a:latin typeface="+mn-ea"/>
              </a:rPr>
              <a:t>：</a:t>
            </a:r>
            <a:r>
              <a:rPr lang="en-US" altLang="zh-CN" sz="1800" dirty="0" smtClean="0">
                <a:latin typeface="+mn-ea"/>
              </a:rPr>
              <a:t>120</a:t>
            </a:r>
            <a:r>
              <a:rPr lang="zh-CN" altLang="en-US" sz="1800" dirty="0">
                <a:latin typeface="+mn-ea"/>
              </a:rPr>
              <a:t>万像素</a:t>
            </a:r>
            <a:r>
              <a:rPr lang="zh-CN" altLang="zh-CN" sz="1800" dirty="0">
                <a:latin typeface="+mn-ea"/>
              </a:rPr>
              <a:t>，</a:t>
            </a:r>
            <a:r>
              <a:rPr lang="zh-CN" altLang="en-US" sz="1800" dirty="0">
                <a:latin typeface="+mn-ea"/>
              </a:rPr>
              <a:t>后置摄像头：</a:t>
            </a:r>
            <a:r>
              <a:rPr lang="en-US" altLang="zh-CN" sz="1800" dirty="0">
                <a:latin typeface="+mn-ea"/>
              </a:rPr>
              <a:t>500</a:t>
            </a:r>
            <a:r>
              <a:rPr lang="zh-CN" altLang="en-US" sz="1800" dirty="0">
                <a:latin typeface="+mn-ea"/>
              </a:rPr>
              <a:t>万像素</a:t>
            </a:r>
            <a:endParaRPr kumimoji="0" lang="en-US" altLang="zh-CN" sz="1800" dirty="0">
              <a:latin typeface="+mn-ea"/>
              <a:cs typeface="Courier New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479" y="2782685"/>
            <a:ext cx="5270986" cy="35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2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dirty="0" err="1" smtClean="0">
                <a:latin typeface="+mj-ea"/>
                <a:cs typeface="Courier New" charset="0"/>
              </a:rPr>
              <a:t>iPad</a:t>
            </a:r>
            <a:r>
              <a:rPr kumimoji="0" lang="en-US" altLang="zh-CN" dirty="0" smtClean="0">
                <a:latin typeface="+mj-ea"/>
                <a:cs typeface="Courier New" charset="0"/>
              </a:rPr>
              <a:t> </a:t>
            </a:r>
            <a:r>
              <a:rPr kumimoji="0" lang="en-US" altLang="zh-CN" dirty="0" smtClean="0">
                <a:latin typeface="+mj-ea"/>
                <a:cs typeface="Courier New" charset="0"/>
              </a:rPr>
              <a:t>A</a:t>
            </a:r>
            <a:r>
              <a:rPr kumimoji="0" lang="en-US" altLang="zh-CN" dirty="0" smtClean="0">
                <a:latin typeface="+mj-ea"/>
                <a:cs typeface="Courier New" charset="0"/>
              </a:rPr>
              <a:t>ir</a:t>
            </a:r>
            <a:endParaRPr kumimoji="0" lang="zh-CN" altLang="en-US" dirty="0">
              <a:latin typeface="+mj-ea"/>
              <a:cs typeface="Courier New" charset="0"/>
            </a:endParaRPr>
          </a:p>
        </p:txBody>
      </p:sp>
      <p:sp>
        <p:nvSpPr>
          <p:cNvPr id="297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sz="1800" dirty="0" smtClean="0">
                <a:latin typeface="+mn-ea"/>
                <a:cs typeface="Courier New" charset="0"/>
              </a:rPr>
              <a:t>2013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年</a:t>
            </a:r>
            <a:r>
              <a:rPr kumimoji="0" lang="zh-CN" altLang="en-US" sz="1800" dirty="0">
                <a:latin typeface="+mn-ea"/>
                <a:cs typeface="Courier New" charset="0"/>
              </a:rPr>
              <a:t>发布</a:t>
            </a:r>
            <a:endParaRPr kumimoji="0" lang="en-US" altLang="zh-CN" sz="1800" dirty="0">
              <a:latin typeface="+mn-ea"/>
              <a:cs typeface="Courier New" charset="0"/>
            </a:endParaRPr>
          </a:p>
          <a:p>
            <a:r>
              <a:rPr kumimoji="0" lang="en-US" altLang="zh-CN" sz="1800" dirty="0" smtClean="0">
                <a:latin typeface="+mn-ea"/>
                <a:cs typeface="Courier New" charset="0"/>
              </a:rPr>
              <a:t>A7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双核处</a:t>
            </a:r>
            <a:r>
              <a:rPr kumimoji="0" lang="zh-CN" altLang="en-US" sz="1800" dirty="0">
                <a:latin typeface="+mn-ea"/>
                <a:cs typeface="Courier New" charset="0"/>
              </a:rPr>
              <a:t>理器</a:t>
            </a:r>
            <a:r>
              <a:rPr kumimoji="0" lang="en-US" altLang="zh-CN" sz="1800" dirty="0">
                <a:latin typeface="+mn-ea"/>
                <a:cs typeface="Courier New" charset="0"/>
              </a:rPr>
              <a:t>，9.7</a:t>
            </a:r>
            <a:r>
              <a:rPr kumimoji="0" lang="zh-CN" altLang="en-US" sz="1800" dirty="0">
                <a:latin typeface="+mn-ea"/>
                <a:cs typeface="Courier New" charset="0"/>
              </a:rPr>
              <a:t>英寸</a:t>
            </a:r>
            <a:r>
              <a:rPr kumimoji="0" lang="en-US" altLang="zh-CN" sz="1800" dirty="0">
                <a:latin typeface="+mn-ea"/>
                <a:cs typeface="Courier New" charset="0"/>
              </a:rPr>
              <a:t>Retina</a:t>
            </a:r>
            <a:r>
              <a:rPr kumimoji="0" lang="zh-CN" altLang="en-US" sz="1800" dirty="0">
                <a:latin typeface="+mn-ea"/>
                <a:cs typeface="Courier New" charset="0"/>
              </a:rPr>
              <a:t>显示屏，</a:t>
            </a:r>
            <a:r>
              <a:rPr lang="en-US" altLang="zh-CN" sz="1800" dirty="0">
                <a:latin typeface="+mn-ea"/>
              </a:rPr>
              <a:t>2048x1536</a:t>
            </a:r>
            <a:r>
              <a:rPr lang="zh-CN" altLang="en-US" sz="1800" dirty="0"/>
              <a:t>像素分辨率</a:t>
            </a:r>
            <a:endParaRPr lang="en-US" altLang="zh-CN" sz="1800" dirty="0"/>
          </a:p>
          <a:p>
            <a:r>
              <a:rPr lang="zh-CN" altLang="en-US" sz="1800" dirty="0">
                <a:latin typeface="+mn-ea"/>
              </a:rPr>
              <a:t>前置摄像头</a:t>
            </a:r>
            <a:r>
              <a:rPr lang="zh-CN" altLang="en-US" sz="1800" dirty="0" smtClean="0">
                <a:latin typeface="+mn-ea"/>
              </a:rPr>
              <a:t>：</a:t>
            </a:r>
            <a:r>
              <a:rPr lang="en-US" altLang="zh-CN" sz="1800" dirty="0" smtClean="0">
                <a:latin typeface="+mn-ea"/>
              </a:rPr>
              <a:t>120</a:t>
            </a:r>
            <a:r>
              <a:rPr lang="zh-CN" altLang="en-US" sz="1800" dirty="0">
                <a:latin typeface="+mn-ea"/>
              </a:rPr>
              <a:t>万像素</a:t>
            </a:r>
            <a:r>
              <a:rPr lang="zh-CN" altLang="zh-CN" sz="1800" dirty="0">
                <a:latin typeface="+mn-ea"/>
              </a:rPr>
              <a:t>，</a:t>
            </a:r>
            <a:r>
              <a:rPr lang="zh-CN" altLang="en-US" sz="1800" dirty="0">
                <a:latin typeface="+mn-ea"/>
              </a:rPr>
              <a:t>后置摄像头：</a:t>
            </a:r>
            <a:r>
              <a:rPr lang="en-US" altLang="zh-CN" sz="1800" dirty="0">
                <a:latin typeface="+mn-ea"/>
              </a:rPr>
              <a:t>500</a:t>
            </a:r>
            <a:r>
              <a:rPr lang="zh-CN" altLang="en-US" sz="1800" dirty="0">
                <a:latin typeface="+mn-ea"/>
              </a:rPr>
              <a:t>万像素</a:t>
            </a:r>
            <a:endParaRPr kumimoji="0" lang="en-US" altLang="zh-CN" sz="1800" dirty="0">
              <a:latin typeface="+mn-ea"/>
              <a:cs typeface="Courier New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135" y="2635329"/>
            <a:ext cx="5240508" cy="372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2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dirty="0" smtClean="0">
                <a:latin typeface="+mj-ea"/>
                <a:cs typeface="Courier New" charset="0"/>
              </a:rPr>
              <a:t>iPhone</a:t>
            </a:r>
            <a:r>
              <a:rPr kumimoji="0" lang="zh-CN" altLang="en-US" dirty="0" smtClean="0">
                <a:latin typeface="+mj-ea"/>
                <a:cs typeface="Courier New" charset="0"/>
              </a:rPr>
              <a:t>一代</a:t>
            </a:r>
            <a:endParaRPr kumimoji="0" lang="zh-CN" altLang="en-US" dirty="0">
              <a:latin typeface="+mj-ea"/>
              <a:cs typeface="Courier New" charset="0"/>
            </a:endParaRPr>
          </a:p>
        </p:txBody>
      </p:sp>
      <p:sp>
        <p:nvSpPr>
          <p:cNvPr id="297986" name="Rectangle 3"/>
          <p:cNvSpPr>
            <a:spLocks noGrp="1" noChangeArrowheads="1"/>
          </p:cNvSpPr>
          <p:nvPr>
            <p:ph idx="1"/>
          </p:nvPr>
        </p:nvSpPr>
        <p:spPr>
          <a:xfrm>
            <a:off x="4141460" y="1739523"/>
            <a:ext cx="4545339" cy="4386640"/>
          </a:xfrm>
        </p:spPr>
        <p:txBody>
          <a:bodyPr/>
          <a:lstStyle/>
          <a:p>
            <a:r>
              <a:rPr kumimoji="0" lang="en-US" altLang="zh-CN" sz="1800" dirty="0" smtClean="0">
                <a:latin typeface="+mn-ea"/>
                <a:cs typeface="Courier New" charset="0"/>
              </a:rPr>
              <a:t>2007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年发布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zh-CN" altLang="en-US" sz="1800" dirty="0" smtClean="0">
                <a:latin typeface="+mn-ea"/>
                <a:cs typeface="Courier New" charset="0"/>
              </a:rPr>
              <a:t>支持电子邮件、移动通话、短信、网络浏览等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zh-CN" altLang="en-US" sz="1800" dirty="0" smtClean="0">
                <a:latin typeface="+mn-ea"/>
                <a:cs typeface="Courier New" charset="0"/>
              </a:rPr>
              <a:t>采取触摸键盘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en-US" altLang="zh-CN" sz="1800" dirty="0" smtClean="0">
                <a:latin typeface="+mn-ea"/>
                <a:cs typeface="Courier New" charset="0"/>
              </a:rPr>
              <a:t>3.5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英寸，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480x320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像素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zh-CN" altLang="en-US" sz="1800" dirty="0" smtClean="0">
                <a:latin typeface="+mn-ea"/>
                <a:cs typeface="Courier New" charset="0"/>
              </a:rPr>
              <a:t>后置摄像头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200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万像素</a:t>
            </a:r>
            <a:endParaRPr kumimoji="0" lang="zh-CN" altLang="en-US" sz="1800" dirty="0">
              <a:latin typeface="+mn-ea"/>
              <a:cs typeface="Courier New" charset="0"/>
            </a:endParaRPr>
          </a:p>
        </p:txBody>
      </p:sp>
      <p:pic>
        <p:nvPicPr>
          <p:cNvPr id="3" name="图片 2" descr="QQ20130606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82679"/>
            <a:ext cx="2195736" cy="4543484"/>
          </a:xfrm>
          <a:prstGeom prst="rect">
            <a:avLst/>
          </a:prstGeom>
        </p:spPr>
      </p:pic>
      <p:pic>
        <p:nvPicPr>
          <p:cNvPr id="4" name="图片 3" descr="QQ20130606-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705" y="3703386"/>
            <a:ext cx="3078486" cy="2559561"/>
          </a:xfrm>
          <a:prstGeom prst="rect">
            <a:avLst/>
          </a:prstGeom>
        </p:spPr>
      </p:pic>
      <p:pic>
        <p:nvPicPr>
          <p:cNvPr id="5" name="图片 4" descr="QQ20130606-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404" y="1775963"/>
            <a:ext cx="1276903" cy="4320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dirty="0" err="1" smtClean="0">
                <a:latin typeface="+mj-ea"/>
                <a:cs typeface="Courier New" charset="0"/>
              </a:rPr>
              <a:t>iPad</a:t>
            </a:r>
            <a:r>
              <a:rPr kumimoji="0" lang="en-US" altLang="zh-CN" dirty="0" smtClean="0">
                <a:latin typeface="+mj-ea"/>
                <a:cs typeface="Courier New" charset="0"/>
              </a:rPr>
              <a:t> </a:t>
            </a:r>
            <a:r>
              <a:rPr lang="en-US" altLang="zh-CN" dirty="0">
                <a:latin typeface="+mj-ea"/>
                <a:cs typeface="Courier New" charset="0"/>
              </a:rPr>
              <a:t>A</a:t>
            </a:r>
            <a:r>
              <a:rPr kumimoji="0" lang="en-US" altLang="zh-CN" dirty="0" smtClean="0">
                <a:latin typeface="+mj-ea"/>
                <a:cs typeface="Courier New" charset="0"/>
              </a:rPr>
              <a:t>ir</a:t>
            </a:r>
            <a:r>
              <a:rPr kumimoji="0" lang="en-US" altLang="zh-CN" dirty="0" smtClean="0">
                <a:latin typeface="+mj-ea"/>
                <a:cs typeface="Courier New" charset="0"/>
              </a:rPr>
              <a:t>2</a:t>
            </a:r>
            <a:endParaRPr kumimoji="0" lang="zh-CN" altLang="en-US" dirty="0">
              <a:latin typeface="+mj-ea"/>
              <a:cs typeface="Courier New" charset="0"/>
            </a:endParaRPr>
          </a:p>
        </p:txBody>
      </p:sp>
      <p:sp>
        <p:nvSpPr>
          <p:cNvPr id="297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sz="1800" dirty="0" smtClean="0">
                <a:latin typeface="+mn-ea"/>
                <a:cs typeface="Courier New" charset="0"/>
              </a:rPr>
              <a:t>201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4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年</a:t>
            </a:r>
            <a:r>
              <a:rPr kumimoji="0" lang="zh-CN" altLang="en-US" sz="1800" dirty="0">
                <a:latin typeface="+mn-ea"/>
                <a:cs typeface="Courier New" charset="0"/>
              </a:rPr>
              <a:t>发布</a:t>
            </a:r>
            <a:endParaRPr kumimoji="0" lang="en-US" altLang="zh-CN" sz="1800" dirty="0">
              <a:latin typeface="+mn-ea"/>
              <a:cs typeface="Courier New" charset="0"/>
            </a:endParaRPr>
          </a:p>
          <a:p>
            <a:r>
              <a:rPr kumimoji="0" lang="en-US" altLang="zh-CN" sz="1800" dirty="0" smtClean="0">
                <a:latin typeface="+mn-ea"/>
                <a:cs typeface="Courier New" charset="0"/>
              </a:rPr>
              <a:t>A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8X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双核处</a:t>
            </a:r>
            <a:r>
              <a:rPr kumimoji="0" lang="zh-CN" altLang="en-US" sz="1800" dirty="0">
                <a:latin typeface="+mn-ea"/>
                <a:cs typeface="Courier New" charset="0"/>
              </a:rPr>
              <a:t>理器</a:t>
            </a:r>
            <a:r>
              <a:rPr kumimoji="0" lang="en-US" altLang="zh-CN" sz="1800" dirty="0">
                <a:latin typeface="+mn-ea"/>
                <a:cs typeface="Courier New" charset="0"/>
              </a:rPr>
              <a:t>，9.7</a:t>
            </a:r>
            <a:r>
              <a:rPr kumimoji="0" lang="zh-CN" altLang="en-US" sz="1800" dirty="0">
                <a:latin typeface="+mn-ea"/>
                <a:cs typeface="Courier New" charset="0"/>
              </a:rPr>
              <a:t>英寸</a:t>
            </a:r>
            <a:r>
              <a:rPr kumimoji="0" lang="en-US" altLang="zh-CN" sz="1800" dirty="0">
                <a:latin typeface="+mn-ea"/>
                <a:cs typeface="Courier New" charset="0"/>
              </a:rPr>
              <a:t>Retina</a:t>
            </a:r>
            <a:r>
              <a:rPr kumimoji="0" lang="zh-CN" altLang="en-US" sz="1800" dirty="0">
                <a:latin typeface="+mn-ea"/>
                <a:cs typeface="Courier New" charset="0"/>
              </a:rPr>
              <a:t>显示屏，</a:t>
            </a:r>
            <a:r>
              <a:rPr lang="en-US" altLang="zh-CN" sz="1800" dirty="0">
                <a:latin typeface="+mn-ea"/>
              </a:rPr>
              <a:t>2048x1536</a:t>
            </a:r>
            <a:r>
              <a:rPr lang="zh-CN" altLang="en-US" sz="1800" dirty="0"/>
              <a:t>像素分辨率</a:t>
            </a:r>
            <a:endParaRPr lang="en-US" altLang="zh-CN" sz="1800" dirty="0"/>
          </a:p>
          <a:p>
            <a:r>
              <a:rPr lang="zh-CN" altLang="en-US" sz="1800" dirty="0">
                <a:latin typeface="+mn-ea"/>
              </a:rPr>
              <a:t>前置摄像头</a:t>
            </a:r>
            <a:r>
              <a:rPr lang="zh-CN" altLang="en-US" sz="1800" dirty="0" smtClean="0">
                <a:latin typeface="+mn-ea"/>
              </a:rPr>
              <a:t>：</a:t>
            </a:r>
            <a:r>
              <a:rPr lang="en-US" altLang="zh-CN" sz="1800" dirty="0" smtClean="0">
                <a:latin typeface="+mn-ea"/>
              </a:rPr>
              <a:t>120</a:t>
            </a:r>
            <a:r>
              <a:rPr lang="zh-CN" altLang="en-US" sz="1800" dirty="0">
                <a:latin typeface="+mn-ea"/>
              </a:rPr>
              <a:t>万像素</a:t>
            </a:r>
            <a:r>
              <a:rPr lang="zh-CN" altLang="zh-CN" sz="1800" dirty="0">
                <a:latin typeface="+mn-ea"/>
              </a:rPr>
              <a:t>，</a:t>
            </a:r>
            <a:r>
              <a:rPr lang="zh-CN" altLang="en-US" sz="1800" dirty="0">
                <a:latin typeface="+mn-ea"/>
              </a:rPr>
              <a:t>后置摄像头</a:t>
            </a:r>
            <a:r>
              <a:rPr lang="zh-CN" altLang="en-US" sz="1800" dirty="0" smtClean="0">
                <a:latin typeface="+mn-ea"/>
              </a:rPr>
              <a:t>：</a:t>
            </a:r>
            <a:r>
              <a:rPr lang="zh-CN" altLang="zh-CN" sz="1800" dirty="0" smtClean="0">
                <a:latin typeface="+mn-ea"/>
              </a:rPr>
              <a:t>800</a:t>
            </a:r>
            <a:r>
              <a:rPr lang="zh-CN" altLang="en-US" sz="1800" dirty="0" smtClean="0">
                <a:latin typeface="+mn-ea"/>
              </a:rPr>
              <a:t>万像素</a:t>
            </a:r>
            <a:endParaRPr lang="en-US" altLang="zh-CN" sz="1800" dirty="0" smtClean="0">
              <a:latin typeface="+mn-ea"/>
            </a:endParaRPr>
          </a:p>
          <a:p>
            <a:r>
              <a:rPr lang="zh-CN" altLang="en-US" sz="1800" dirty="0" smtClean="0">
                <a:latin typeface="+mn-ea"/>
                <a:cs typeface="Courier New" charset="0"/>
              </a:rPr>
              <a:t>增加指纹识别</a:t>
            </a:r>
            <a:endParaRPr kumimoji="0" lang="en-US" altLang="zh-CN" sz="1800" dirty="0">
              <a:latin typeface="+mn-ea"/>
              <a:cs typeface="Courier New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79" y="3213118"/>
            <a:ext cx="6630737" cy="34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5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dirty="0" smtClean="0">
                <a:latin typeface="+mj-ea"/>
                <a:cs typeface="Courier New" charset="0"/>
              </a:rPr>
              <a:t>iPod Touch</a:t>
            </a:r>
            <a:endParaRPr kumimoji="0" lang="zh-CN" altLang="en-US" dirty="0">
              <a:latin typeface="+mj-ea"/>
              <a:cs typeface="Courier New" charset="0"/>
            </a:endParaRPr>
          </a:p>
        </p:txBody>
      </p:sp>
      <p:sp>
        <p:nvSpPr>
          <p:cNvPr id="297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>
                <a:latin typeface="+mn-ea"/>
              </a:rPr>
              <a:t>iPod </a:t>
            </a:r>
            <a:r>
              <a:rPr lang="en-US" altLang="zh-CN" sz="1800" dirty="0" smtClean="0">
                <a:latin typeface="+mn-ea"/>
              </a:rPr>
              <a:t>T</a:t>
            </a:r>
            <a:r>
              <a:rPr lang="en-US" altLang="zh-TW" sz="1800" dirty="0" smtClean="0">
                <a:latin typeface="+mn-ea"/>
              </a:rPr>
              <a:t>ouch</a:t>
            </a:r>
            <a:r>
              <a:rPr lang="zh-TW" altLang="en-US" sz="1800" dirty="0">
                <a:latin typeface="+mn-ea"/>
              </a:rPr>
              <a:t>是一台没有电话服务功能的</a:t>
            </a:r>
            <a:r>
              <a:rPr lang="en-US" altLang="zh-TW" sz="1800" dirty="0" smtClean="0">
                <a:latin typeface="+mn-ea"/>
              </a:rPr>
              <a:t>iPhone</a:t>
            </a:r>
            <a:endParaRPr lang="en-US" altLang="zh-TW" sz="1800" dirty="0">
              <a:latin typeface="+mn-ea"/>
            </a:endParaRPr>
          </a:p>
          <a:p>
            <a:r>
              <a:rPr lang="zh-CN" altLang="en-US" sz="1800" dirty="0" smtClean="0">
                <a:latin typeface="+mn-ea"/>
              </a:rPr>
              <a:t>可以使用</a:t>
            </a:r>
            <a:r>
              <a:rPr lang="en-US" altLang="zh-CN" sz="1800" dirty="0" smtClean="0">
                <a:latin typeface="+mn-ea"/>
              </a:rPr>
              <a:t>wifi</a:t>
            </a:r>
            <a:r>
              <a:rPr lang="zh-CN" altLang="en-US" sz="1800" dirty="0">
                <a:latin typeface="+mn-ea"/>
              </a:rPr>
              <a:t>接入无线网络，拥有和</a:t>
            </a:r>
            <a:r>
              <a:rPr lang="en-US" altLang="zh-CN" sz="1800" dirty="0">
                <a:latin typeface="+mn-ea"/>
              </a:rPr>
              <a:t>iPhone</a:t>
            </a:r>
            <a:r>
              <a:rPr lang="zh-CN" altLang="en-US" sz="1800" dirty="0">
                <a:latin typeface="+mn-ea"/>
              </a:rPr>
              <a:t>一样</a:t>
            </a:r>
            <a:r>
              <a:rPr lang="zh-CN" altLang="en-US" sz="1800" dirty="0" smtClean="0">
                <a:latin typeface="+mn-ea"/>
              </a:rPr>
              <a:t>的上网体验</a:t>
            </a:r>
            <a:endParaRPr lang="en-US" altLang="zh-CN" sz="1800" dirty="0" smtClean="0">
              <a:latin typeface="+mn-ea"/>
            </a:endParaRPr>
          </a:p>
          <a:p>
            <a:r>
              <a:rPr lang="zh-CN" altLang="en-US" sz="1800" dirty="0" smtClean="0">
                <a:latin typeface="+mn-ea"/>
              </a:rPr>
              <a:t>可以通过苹果皮实现打电话和</a:t>
            </a:r>
            <a:r>
              <a:rPr lang="zh-CN" altLang="en-US" sz="1800" dirty="0">
                <a:latin typeface="+mn-ea"/>
              </a:rPr>
              <a:t>短信功</a:t>
            </a:r>
            <a:r>
              <a:rPr lang="zh-CN" altLang="en-US" sz="1800" dirty="0" smtClean="0">
                <a:latin typeface="+mn-ea"/>
              </a:rPr>
              <a:t>能</a:t>
            </a:r>
            <a:endParaRPr lang="en-US" altLang="zh-CN" sz="1800" dirty="0" smtClean="0">
              <a:latin typeface="+mn-ea"/>
            </a:endParaRPr>
          </a:p>
          <a:p>
            <a:r>
              <a:rPr kumimoji="0" lang="zh-CN" altLang="en-US" sz="1800" dirty="0" smtClean="0">
                <a:latin typeface="+mn-ea"/>
                <a:cs typeface="Courier New" charset="0"/>
              </a:rPr>
              <a:t>已经出到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iPod Touch5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版本了，下图为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iPod Touch4</a:t>
            </a:r>
          </a:p>
        </p:txBody>
      </p:sp>
      <p:pic>
        <p:nvPicPr>
          <p:cNvPr id="3" name="图片 2" descr="QQ20130606-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061" y="2905528"/>
            <a:ext cx="4491788" cy="33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5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dirty="0" smtClean="0">
                <a:latin typeface="+mj-ea"/>
                <a:cs typeface="Courier New" charset="0"/>
              </a:rPr>
              <a:t>Apple TV</a:t>
            </a:r>
            <a:endParaRPr kumimoji="0" lang="zh-CN" altLang="en-US" dirty="0">
              <a:latin typeface="+mj-ea"/>
              <a:cs typeface="Courier New" charset="0"/>
            </a:endParaRPr>
          </a:p>
        </p:txBody>
      </p:sp>
      <p:sp>
        <p:nvSpPr>
          <p:cNvPr id="29798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+mn-ea"/>
              </a:rPr>
              <a:t>苹果公司推</a:t>
            </a:r>
            <a:r>
              <a:rPr lang="zh-CN" altLang="en-US" sz="1800" dirty="0" smtClean="0">
                <a:latin typeface="+mn-ea"/>
              </a:rPr>
              <a:t>出的一款高清电视机顶盒产品</a:t>
            </a:r>
            <a:endParaRPr lang="en-US" altLang="zh-CN" sz="1800" dirty="0" smtClean="0">
              <a:latin typeface="+mn-ea"/>
            </a:endParaRPr>
          </a:p>
          <a:p>
            <a:r>
              <a:rPr lang="zh-CN" altLang="en-US" sz="1800" dirty="0" smtClean="0">
                <a:latin typeface="+mn-ea"/>
              </a:rPr>
              <a:t>可以通过</a:t>
            </a:r>
            <a:r>
              <a:rPr lang="en-US" altLang="zh-CN" sz="1800" dirty="0">
                <a:latin typeface="+mn-ea"/>
              </a:rPr>
              <a:t>Apple TV</a:t>
            </a:r>
            <a:r>
              <a:rPr lang="zh-CN" altLang="en-US" sz="1800" dirty="0" smtClean="0">
                <a:latin typeface="+mn-ea"/>
              </a:rPr>
              <a:t>在线收看电视节目</a:t>
            </a:r>
            <a:endParaRPr lang="en-US" altLang="zh-CN" sz="1800" dirty="0">
              <a:latin typeface="+mn-ea"/>
            </a:endParaRPr>
          </a:p>
          <a:p>
            <a:r>
              <a:rPr lang="zh-CN" altLang="en-US" sz="1800" dirty="0" smtClean="0">
                <a:latin typeface="+mn-ea"/>
              </a:rPr>
              <a:t>可以通过</a:t>
            </a:r>
            <a:r>
              <a:rPr lang="en-US" altLang="zh-CN" sz="1800" dirty="0">
                <a:latin typeface="+mn-ea"/>
              </a:rPr>
              <a:t>Airplay</a:t>
            </a:r>
            <a:r>
              <a:rPr lang="zh-CN" altLang="en-US" sz="1800" dirty="0">
                <a:latin typeface="+mn-ea"/>
              </a:rPr>
              <a:t>功能，将</a:t>
            </a:r>
            <a:r>
              <a:rPr lang="en-US" altLang="zh-CN" sz="1800" dirty="0">
                <a:latin typeface="+mn-ea"/>
              </a:rPr>
              <a:t>iPad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iPhone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iPod</a:t>
            </a:r>
            <a:r>
              <a:rPr lang="zh-CN" altLang="en-US" sz="1800" dirty="0">
                <a:latin typeface="+mn-ea"/>
              </a:rPr>
              <a:t>和</a:t>
            </a:r>
            <a:r>
              <a:rPr lang="en-US" altLang="zh-CN" sz="1800" dirty="0">
                <a:latin typeface="+mn-ea"/>
              </a:rPr>
              <a:t>PC</a:t>
            </a:r>
            <a:r>
              <a:rPr lang="zh-CN" altLang="en-US" sz="1800" dirty="0">
                <a:latin typeface="+mn-ea"/>
              </a:rPr>
              <a:t>中的照片、视频和音乐通过传输到电视上进行播放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</p:txBody>
      </p:sp>
      <p:pic>
        <p:nvPicPr>
          <p:cNvPr id="3" name="图片 2" descr="QQ20130606-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377" y="2554416"/>
            <a:ext cx="4392488" cy="357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 smtClean="0">
                <a:latin typeface="+mj-ea"/>
                <a:cs typeface="Courier New" charset="0"/>
              </a:rPr>
              <a:t>总结</a:t>
            </a:r>
            <a:endParaRPr kumimoji="0" lang="zh-CN" altLang="en-US" dirty="0">
              <a:latin typeface="+mj-ea"/>
              <a:cs typeface="Courier New" charset="0"/>
            </a:endParaRPr>
          </a:p>
        </p:txBody>
      </p:sp>
      <p:sp>
        <p:nvSpPr>
          <p:cNvPr id="297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>
                <a:latin typeface="+mn-ea"/>
              </a:rPr>
              <a:t>乔布斯并不是</a:t>
            </a:r>
            <a:r>
              <a:rPr lang="en-US" altLang="zh-CN" sz="1800" dirty="0">
                <a:latin typeface="+mn-ea"/>
              </a:rPr>
              <a:t>PC</a:t>
            </a:r>
            <a:r>
              <a:rPr lang="zh-CN" altLang="en-US" sz="1800" dirty="0">
                <a:latin typeface="+mn-ea"/>
              </a:rPr>
              <a:t>（电脑）的发明者，</a:t>
            </a:r>
            <a:r>
              <a:rPr lang="zh-CN" altLang="en-US" sz="1800" dirty="0" smtClean="0">
                <a:latin typeface="+mn-ea"/>
              </a:rPr>
              <a:t>但是苹果电脑却使人眼睛发光</a:t>
            </a:r>
            <a:endParaRPr lang="en-US" altLang="zh-CN" sz="1800" dirty="0" smtClean="0">
              <a:latin typeface="+mn-ea"/>
            </a:endParaRPr>
          </a:p>
          <a:p>
            <a:r>
              <a:rPr lang="zh-CN" altLang="en-US" sz="1800" dirty="0" smtClean="0">
                <a:latin typeface="+mn-ea"/>
              </a:rPr>
              <a:t>他也没有发</a:t>
            </a:r>
            <a:r>
              <a:rPr lang="zh-CN" altLang="en-US" sz="1800" dirty="0">
                <a:latin typeface="+mn-ea"/>
              </a:rPr>
              <a:t>明</a:t>
            </a:r>
            <a:r>
              <a:rPr lang="en-US" altLang="zh-CN" sz="1800" dirty="0">
                <a:latin typeface="+mn-ea"/>
              </a:rPr>
              <a:t>MP3</a:t>
            </a:r>
            <a:r>
              <a:rPr lang="zh-CN" altLang="en-US" sz="1800" dirty="0">
                <a:latin typeface="+mn-ea"/>
              </a:rPr>
              <a:t>，但</a:t>
            </a:r>
            <a:r>
              <a:rPr lang="en-US" altLang="zh-CN" sz="1800" dirty="0">
                <a:latin typeface="+mn-ea"/>
              </a:rPr>
              <a:t>iPod</a:t>
            </a:r>
            <a:r>
              <a:rPr lang="zh-CN" altLang="en-US" sz="1800" dirty="0">
                <a:latin typeface="+mn-ea"/>
              </a:rPr>
              <a:t>却风靡</a:t>
            </a:r>
            <a:r>
              <a:rPr lang="zh-CN" altLang="en-US" sz="1800" dirty="0" smtClean="0">
                <a:latin typeface="+mn-ea"/>
              </a:rPr>
              <a:t>世界</a:t>
            </a:r>
            <a:endParaRPr lang="en-US" altLang="zh-CN" sz="1800" dirty="0" smtClean="0">
              <a:latin typeface="+mn-ea"/>
            </a:endParaRPr>
          </a:p>
          <a:p>
            <a:r>
              <a:rPr lang="zh-CN" altLang="en-US" sz="1800" dirty="0" smtClean="0">
                <a:latin typeface="+mn-ea"/>
              </a:rPr>
              <a:t>他以前没有做过手</a:t>
            </a:r>
            <a:r>
              <a:rPr lang="zh-CN" altLang="en-US" sz="1800" dirty="0">
                <a:latin typeface="+mn-ea"/>
              </a:rPr>
              <a:t>机，但</a:t>
            </a:r>
            <a:r>
              <a:rPr lang="en-US" altLang="zh-CN" sz="1800" dirty="0">
                <a:latin typeface="+mn-ea"/>
              </a:rPr>
              <a:t>iPhone</a:t>
            </a:r>
            <a:r>
              <a:rPr lang="zh-CN" altLang="en-US" sz="1800" dirty="0" smtClean="0">
                <a:latin typeface="+mn-ea"/>
              </a:rPr>
              <a:t>将诺基亚、摩托罗拉打</a:t>
            </a:r>
            <a:r>
              <a:rPr lang="zh-CN" altLang="en-US" sz="1800" dirty="0">
                <a:latin typeface="+mn-ea"/>
              </a:rPr>
              <a:t>得落花</a:t>
            </a:r>
            <a:r>
              <a:rPr lang="zh-CN" altLang="en-US" sz="1800" dirty="0" smtClean="0">
                <a:latin typeface="+mn-ea"/>
              </a:rPr>
              <a:t>流水</a:t>
            </a:r>
            <a:endParaRPr lang="en-US" altLang="zh-CN" sz="1800" dirty="0" smtClean="0">
              <a:latin typeface="+mn-ea"/>
            </a:endParaRPr>
          </a:p>
          <a:p>
            <a:r>
              <a:rPr lang="zh-CN" altLang="en-US" sz="1800" dirty="0" smtClean="0">
                <a:latin typeface="+mn-ea"/>
              </a:rPr>
              <a:t>在乔布斯之前许多人做平板电脑失败</a:t>
            </a:r>
            <a:r>
              <a:rPr lang="zh-CN" altLang="en-US" sz="1800" dirty="0">
                <a:latin typeface="+mn-ea"/>
              </a:rPr>
              <a:t>了，但</a:t>
            </a:r>
            <a:r>
              <a:rPr lang="en-US" altLang="zh-CN" sz="1800" dirty="0">
                <a:latin typeface="+mn-ea"/>
              </a:rPr>
              <a:t>iPad</a:t>
            </a:r>
            <a:r>
              <a:rPr lang="zh-CN" altLang="en-US" sz="1800" dirty="0">
                <a:latin typeface="+mn-ea"/>
              </a:rPr>
              <a:t>却激发了消费</a:t>
            </a:r>
            <a:r>
              <a:rPr lang="zh-CN" altLang="en-US" sz="1800" dirty="0" smtClean="0">
                <a:latin typeface="+mn-ea"/>
              </a:rPr>
              <a:t>者的狂热</a:t>
            </a:r>
            <a:endParaRPr lang="en-US" altLang="zh-CN" sz="1800" dirty="0" smtClean="0">
              <a:latin typeface="+mn-ea"/>
            </a:endParaRPr>
          </a:p>
          <a:p>
            <a:r>
              <a:rPr lang="zh-CN" altLang="en-US" sz="1800" dirty="0" smtClean="0">
                <a:latin typeface="+mn-ea"/>
              </a:rPr>
              <a:t>所谓创</a:t>
            </a:r>
            <a:r>
              <a:rPr lang="zh-CN" altLang="en-US" sz="1800" dirty="0">
                <a:latin typeface="+mn-ea"/>
              </a:rPr>
              <a:t>新，就是把别人已经做过的东西再做得更 好一点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7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 &amp; A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/>
              <a:t>Thanks!</a:t>
            </a:r>
            <a:endParaRPr kumimoji="1" lang="zh-CN" altLang="en-US" dirty="0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dirty="0" smtClean="0">
                <a:latin typeface="+mj-ea"/>
                <a:cs typeface="Courier New" charset="0"/>
              </a:rPr>
              <a:t>iPhone</a:t>
            </a:r>
            <a:r>
              <a:rPr kumimoji="0" lang="zh-CN" altLang="en-US" dirty="0" smtClean="0">
                <a:latin typeface="+mj-ea"/>
                <a:cs typeface="Courier New" charset="0"/>
              </a:rPr>
              <a:t>趣事</a:t>
            </a:r>
            <a:endParaRPr kumimoji="0" lang="zh-CN" altLang="en-US" dirty="0">
              <a:latin typeface="+mj-ea"/>
              <a:cs typeface="Courier New" charset="0"/>
            </a:endParaRPr>
          </a:p>
        </p:txBody>
      </p:sp>
      <p:sp>
        <p:nvSpPr>
          <p:cNvPr id="297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sz="1800" dirty="0" smtClean="0">
                <a:latin typeface="+mn-ea"/>
                <a:cs typeface="Courier New" charset="0"/>
              </a:rPr>
              <a:t>iPhone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的出现，让不少人发出这样的感叹：世界上有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2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种手机，一种叫做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iPhone</a:t>
            </a:r>
            <a:r>
              <a:rPr kumimoji="0" lang="zh-CN" altLang="en-US" sz="1800" dirty="0">
                <a:latin typeface="+mn-ea"/>
                <a:cs typeface="Courier New" charset="0"/>
              </a:rPr>
              <a:t>，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一种叫做所有其他手机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en-US" altLang="zh-CN" sz="1800" dirty="0" smtClean="0">
                <a:latin typeface="+mn-ea"/>
                <a:cs typeface="Courier New" charset="0"/>
              </a:rPr>
              <a:t>iPhone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有句非常有意思的广告词：</a:t>
            </a:r>
            <a:r>
              <a:rPr lang="en-US" altLang="zh-CN" sz="1800" dirty="0"/>
              <a:t>If you </a:t>
            </a:r>
            <a:r>
              <a:rPr lang="en-US" altLang="zh-CN" sz="1800" dirty="0" smtClean="0"/>
              <a:t>don‘t </a:t>
            </a:r>
            <a:r>
              <a:rPr lang="en-US" altLang="zh-CN" sz="1800" dirty="0"/>
              <a:t>have an iPhone, well, you </a:t>
            </a:r>
            <a:r>
              <a:rPr lang="en-US" altLang="zh-CN" sz="1800" dirty="0" smtClean="0"/>
              <a:t>don’t </a:t>
            </a:r>
            <a:r>
              <a:rPr lang="en-US" altLang="zh-CN" sz="1800" dirty="0"/>
              <a:t>have an </a:t>
            </a:r>
            <a:r>
              <a:rPr lang="en-US" altLang="zh-CN" sz="1800" dirty="0" smtClean="0"/>
              <a:t>iPhone</a:t>
            </a:r>
            <a:r>
              <a:rPr lang="zh-CN" altLang="zh-CN" sz="1800" dirty="0" smtClean="0"/>
              <a:t>。</a:t>
            </a:r>
            <a:r>
              <a:rPr lang="zh-CN" altLang="en-US" sz="1800" dirty="0" smtClean="0"/>
              <a:t>大致意思是：</a:t>
            </a:r>
            <a:r>
              <a:rPr lang="zh-CN" altLang="en-US" sz="1800" dirty="0"/>
              <a:t>如果你没有 </a:t>
            </a:r>
            <a:r>
              <a:rPr lang="en-US" altLang="zh-CN" sz="1800" dirty="0"/>
              <a:t>iPhone</a:t>
            </a:r>
            <a:r>
              <a:rPr lang="zh-CN" altLang="en-US" sz="1800" dirty="0"/>
              <a:t>，你也就没有了 </a:t>
            </a:r>
            <a:r>
              <a:rPr lang="en-US" altLang="zh-CN" sz="1800" dirty="0"/>
              <a:t>iPhone </a:t>
            </a:r>
            <a:r>
              <a:rPr lang="zh-CN" altLang="en-US" sz="1800" dirty="0"/>
              <a:t>的所有精彩功能</a:t>
            </a:r>
            <a:endParaRPr kumimoji="0" lang="zh-CN" altLang="en-US" sz="1800" dirty="0">
              <a:latin typeface="+mn-ea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27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dirty="0" smtClean="0">
                <a:latin typeface="+mj-ea"/>
                <a:cs typeface="Courier New" charset="0"/>
              </a:rPr>
              <a:t>iPhone</a:t>
            </a:r>
            <a:r>
              <a:rPr kumimoji="0" lang="en-US" altLang="en-US" dirty="0" smtClean="0">
                <a:latin typeface="+mj-ea"/>
                <a:cs typeface="Courier New" charset="0"/>
              </a:rPr>
              <a:t>二</a:t>
            </a:r>
            <a:r>
              <a:rPr kumimoji="0" lang="zh-CN" altLang="en-US" dirty="0" smtClean="0">
                <a:latin typeface="+mj-ea"/>
                <a:cs typeface="Courier New" charset="0"/>
              </a:rPr>
              <a:t>代（</a:t>
            </a:r>
            <a:r>
              <a:rPr kumimoji="0" lang="en-US" altLang="zh-CN" dirty="0" smtClean="0">
                <a:latin typeface="+mj-ea"/>
                <a:cs typeface="Courier New" charset="0"/>
              </a:rPr>
              <a:t>iPhone3G</a:t>
            </a:r>
            <a:r>
              <a:rPr kumimoji="0" lang="zh-CN" altLang="en-US" dirty="0" smtClean="0">
                <a:latin typeface="+mj-ea"/>
                <a:cs typeface="Courier New" charset="0"/>
              </a:rPr>
              <a:t>）</a:t>
            </a:r>
            <a:endParaRPr kumimoji="0" lang="zh-CN" altLang="en-US" dirty="0">
              <a:latin typeface="+mj-ea"/>
              <a:cs typeface="Courier New" charset="0"/>
            </a:endParaRPr>
          </a:p>
        </p:txBody>
      </p:sp>
      <p:sp>
        <p:nvSpPr>
          <p:cNvPr id="297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sz="1800" dirty="0" smtClean="0">
                <a:latin typeface="+mn-ea"/>
                <a:cs typeface="Courier New" charset="0"/>
              </a:rPr>
              <a:t>2008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年发布</a:t>
            </a:r>
          </a:p>
          <a:p>
            <a:r>
              <a:rPr kumimoji="0" lang="zh-CN" altLang="en-US" sz="1800" dirty="0" smtClean="0">
                <a:latin typeface="+mn-ea"/>
                <a:cs typeface="Courier New" charset="0"/>
              </a:rPr>
              <a:t>增加了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3G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的功能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en-US" altLang="zh-CN" sz="1800" dirty="0">
                <a:latin typeface="+mn-ea"/>
                <a:cs typeface="Courier New" charset="0"/>
              </a:rPr>
              <a:t>3.5</a:t>
            </a:r>
            <a:r>
              <a:rPr kumimoji="0" lang="zh-CN" altLang="en-US" sz="1800" dirty="0">
                <a:latin typeface="+mn-ea"/>
                <a:cs typeface="Courier New" charset="0"/>
              </a:rPr>
              <a:t>英寸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，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480x320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像素分辨率</a:t>
            </a:r>
            <a:endParaRPr kumimoji="0" lang="en-US" altLang="zh-CN" sz="1800" dirty="0">
              <a:latin typeface="+mn-ea"/>
              <a:cs typeface="Courier New" charset="0"/>
            </a:endParaRPr>
          </a:p>
          <a:p>
            <a:r>
              <a:rPr kumimoji="0" lang="zh-CN" altLang="en-US" sz="1800" dirty="0">
                <a:latin typeface="+mn-ea"/>
                <a:cs typeface="Courier New" charset="0"/>
              </a:rPr>
              <a:t>后置摄像头</a:t>
            </a:r>
            <a:r>
              <a:rPr kumimoji="0" lang="en-US" altLang="zh-CN" sz="1800" dirty="0">
                <a:latin typeface="+mn-ea"/>
                <a:cs typeface="Courier New" charset="0"/>
              </a:rPr>
              <a:t>200</a:t>
            </a:r>
            <a:r>
              <a:rPr kumimoji="0" lang="zh-CN" altLang="en-US" sz="1800" dirty="0">
                <a:latin typeface="+mn-ea"/>
                <a:cs typeface="Courier New" charset="0"/>
              </a:rPr>
              <a:t>万像素</a:t>
            </a:r>
          </a:p>
        </p:txBody>
      </p:sp>
      <p:pic>
        <p:nvPicPr>
          <p:cNvPr id="7" name="图片 6" descr="QQ20130606-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00" y="2923050"/>
            <a:ext cx="3254917" cy="3286416"/>
          </a:xfrm>
          <a:prstGeom prst="rect">
            <a:avLst/>
          </a:prstGeom>
        </p:spPr>
      </p:pic>
      <p:pic>
        <p:nvPicPr>
          <p:cNvPr id="8" name="图片 7" descr="QQ20130606-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87" y="2923050"/>
            <a:ext cx="3309882" cy="33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0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dirty="0" smtClean="0">
                <a:latin typeface="+mj-ea"/>
                <a:cs typeface="Courier New" charset="0"/>
              </a:rPr>
              <a:t>iPhone</a:t>
            </a:r>
            <a:r>
              <a:rPr kumimoji="0" lang="en-US" altLang="en-US" dirty="0" smtClean="0">
                <a:latin typeface="+mj-ea"/>
                <a:cs typeface="Courier New" charset="0"/>
              </a:rPr>
              <a:t>三</a:t>
            </a:r>
            <a:r>
              <a:rPr kumimoji="0" lang="zh-CN" altLang="en-US" dirty="0" smtClean="0">
                <a:latin typeface="+mj-ea"/>
                <a:cs typeface="Courier New" charset="0"/>
              </a:rPr>
              <a:t>代（</a:t>
            </a:r>
            <a:r>
              <a:rPr kumimoji="0" lang="en-US" altLang="zh-CN" dirty="0" smtClean="0">
                <a:latin typeface="+mj-ea"/>
                <a:cs typeface="Courier New" charset="0"/>
              </a:rPr>
              <a:t>iPhone3GS</a:t>
            </a:r>
            <a:r>
              <a:rPr kumimoji="0" lang="zh-CN" altLang="en-US" dirty="0" smtClean="0">
                <a:latin typeface="+mj-ea"/>
                <a:cs typeface="Courier New" charset="0"/>
              </a:rPr>
              <a:t>）</a:t>
            </a:r>
            <a:endParaRPr kumimoji="0" lang="zh-CN" altLang="en-US" dirty="0">
              <a:latin typeface="+mj-ea"/>
              <a:cs typeface="Courier New" charset="0"/>
            </a:endParaRPr>
          </a:p>
        </p:txBody>
      </p:sp>
      <p:sp>
        <p:nvSpPr>
          <p:cNvPr id="297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sz="1800" dirty="0" smtClean="0">
                <a:latin typeface="+mn-ea"/>
                <a:cs typeface="Courier New" charset="0"/>
              </a:rPr>
              <a:t>2009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年发布</a:t>
            </a:r>
          </a:p>
          <a:p>
            <a:r>
              <a:rPr kumimoji="0" lang="zh-CN" altLang="en-US" sz="1800" dirty="0" smtClean="0">
                <a:latin typeface="+mn-ea"/>
                <a:cs typeface="Courier New" charset="0"/>
              </a:rPr>
              <a:t>外观上基本跟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iPhone3G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没区别</a:t>
            </a:r>
            <a:r>
              <a:rPr kumimoji="0" lang="zh-CN" altLang="zh-CN" sz="1800" dirty="0">
                <a:latin typeface="+mn-ea"/>
                <a:cs typeface="Courier New" charset="0"/>
              </a:rPr>
              <a:t>，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速度更快，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3GS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后面的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S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就是“</a:t>
            </a:r>
            <a:r>
              <a:rPr kumimoji="0" lang="en-US" altLang="zh-CN" sz="1800" smtClean="0">
                <a:latin typeface="+mn-ea"/>
                <a:cs typeface="Courier New" charset="0"/>
              </a:rPr>
              <a:t>Speed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”的意思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en-US" altLang="zh-CN" sz="1800" dirty="0">
                <a:latin typeface="+mn-ea"/>
                <a:cs typeface="Courier New" charset="0"/>
              </a:rPr>
              <a:t>3.5</a:t>
            </a:r>
            <a:r>
              <a:rPr kumimoji="0" lang="zh-CN" altLang="en-US" sz="1800" dirty="0">
                <a:latin typeface="+mn-ea"/>
                <a:cs typeface="Courier New" charset="0"/>
              </a:rPr>
              <a:t>英寸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，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480x320</a:t>
            </a:r>
            <a:r>
              <a:rPr kumimoji="0" lang="zh-CN" altLang="en-US" sz="1800" dirty="0">
                <a:latin typeface="+mn-ea"/>
                <a:cs typeface="Courier New" charset="0"/>
              </a:rPr>
              <a:t>像素分辨率</a:t>
            </a:r>
            <a:endParaRPr kumimoji="0" lang="en-US" altLang="zh-CN" sz="1800" dirty="0">
              <a:latin typeface="+mn-ea"/>
              <a:cs typeface="Courier New" charset="0"/>
            </a:endParaRPr>
          </a:p>
          <a:p>
            <a:r>
              <a:rPr kumimoji="0" lang="zh-CN" altLang="en-US" sz="1800" dirty="0" smtClean="0">
                <a:latin typeface="+mn-ea"/>
                <a:cs typeface="Courier New" charset="0"/>
              </a:rPr>
              <a:t>后置摄像头</a:t>
            </a:r>
            <a:r>
              <a:rPr kumimoji="0" lang="en-US" altLang="zh-CN" sz="1800" dirty="0">
                <a:latin typeface="+mn-ea"/>
                <a:cs typeface="Courier New" charset="0"/>
              </a:rPr>
              <a:t>3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00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万像素</a:t>
            </a:r>
            <a:endParaRPr kumimoji="0" lang="zh-CN" altLang="en-US" sz="1800" dirty="0">
              <a:latin typeface="+mn-ea"/>
              <a:cs typeface="Courier New" charset="0"/>
            </a:endParaRPr>
          </a:p>
        </p:txBody>
      </p:sp>
      <p:pic>
        <p:nvPicPr>
          <p:cNvPr id="7" name="图片 6" descr="QQ20130606-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11" y="2927691"/>
            <a:ext cx="3259771" cy="3291317"/>
          </a:xfrm>
          <a:prstGeom prst="rect">
            <a:avLst/>
          </a:prstGeom>
        </p:spPr>
      </p:pic>
      <p:pic>
        <p:nvPicPr>
          <p:cNvPr id="8" name="图片 7" descr="QQ20130606-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50" y="2927691"/>
            <a:ext cx="3275856" cy="326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dirty="0" smtClean="0">
                <a:latin typeface="+mj-ea"/>
                <a:cs typeface="Courier New" charset="0"/>
              </a:rPr>
              <a:t>iPhone4</a:t>
            </a:r>
            <a:endParaRPr kumimoji="0" lang="zh-CN" altLang="en-US" dirty="0">
              <a:latin typeface="+mj-ea"/>
              <a:cs typeface="Courier New" charset="0"/>
            </a:endParaRPr>
          </a:p>
        </p:txBody>
      </p:sp>
      <p:sp>
        <p:nvSpPr>
          <p:cNvPr id="297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sz="1800" dirty="0" smtClean="0">
                <a:latin typeface="+mn-ea"/>
                <a:cs typeface="Courier New" charset="0"/>
              </a:rPr>
              <a:t>2010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年发布，艳惊四座</a:t>
            </a:r>
          </a:p>
          <a:p>
            <a:r>
              <a:rPr kumimoji="0" lang="zh-CN" altLang="en-US" sz="1800" dirty="0" smtClean="0">
                <a:latin typeface="+mn-ea"/>
                <a:cs typeface="Courier New" charset="0"/>
              </a:rPr>
              <a:t>全新外观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+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玻璃材质，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9.3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毫米厚度，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A4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单核处理器，支持多任务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en-US" altLang="zh-CN" sz="1800" dirty="0" smtClean="0">
                <a:latin typeface="+mn-ea"/>
                <a:cs typeface="Courier New" charset="0"/>
              </a:rPr>
              <a:t>3.5</a:t>
            </a:r>
            <a:r>
              <a:rPr kumimoji="0" lang="zh-CN" altLang="en-US" sz="1800" dirty="0">
                <a:latin typeface="+mn-ea"/>
                <a:cs typeface="Courier New" charset="0"/>
              </a:rPr>
              <a:t>英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寸</a:t>
            </a:r>
            <a:r>
              <a:rPr kumimoji="0" lang="en-US" altLang="zh-CN" sz="1800" dirty="0" smtClean="0">
                <a:solidFill>
                  <a:srgbClr val="FF0000"/>
                </a:solidFill>
                <a:latin typeface="+mn-ea"/>
                <a:cs typeface="Courier New" charset="0"/>
              </a:rPr>
              <a:t>Retina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显示屏（视网膜屏幕），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960x640</a:t>
            </a:r>
            <a:r>
              <a:rPr kumimoji="0" lang="zh-CN" altLang="en-US" sz="1800" dirty="0">
                <a:latin typeface="+mn-ea"/>
                <a:cs typeface="Courier New" charset="0"/>
              </a:rPr>
              <a:t>像素分辨率</a:t>
            </a:r>
            <a:endParaRPr kumimoji="0" lang="en-US" altLang="zh-CN" sz="1800" dirty="0">
              <a:latin typeface="+mn-ea"/>
              <a:cs typeface="Courier New" charset="0"/>
            </a:endParaRPr>
          </a:p>
          <a:p>
            <a:r>
              <a:rPr kumimoji="0" lang="zh-CN" altLang="en-US" sz="1800" dirty="0" smtClean="0">
                <a:latin typeface="+mn-ea"/>
                <a:cs typeface="Courier New" charset="0"/>
              </a:rPr>
              <a:t>后置摄像头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500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万像素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zh-CN" altLang="en-US" sz="1800" dirty="0" smtClean="0">
                <a:solidFill>
                  <a:srgbClr val="FF0000"/>
                </a:solidFill>
                <a:latin typeface="+mn-ea"/>
                <a:cs typeface="Courier New" charset="0"/>
              </a:rPr>
              <a:t>前置摄像头</a:t>
            </a:r>
            <a:r>
              <a:rPr kumimoji="0" lang="en-US" altLang="zh-CN" sz="1800" dirty="0" smtClean="0">
                <a:solidFill>
                  <a:srgbClr val="FF0000"/>
                </a:solidFill>
                <a:latin typeface="+mn-ea"/>
                <a:cs typeface="Courier New" charset="0"/>
              </a:rPr>
              <a:t>30</a:t>
            </a:r>
            <a:r>
              <a:rPr kumimoji="0" lang="zh-CN" altLang="en-US" sz="1800" dirty="0" smtClean="0">
                <a:solidFill>
                  <a:srgbClr val="FF0000"/>
                </a:solidFill>
                <a:latin typeface="+mn-ea"/>
                <a:cs typeface="Courier New" charset="0"/>
              </a:rPr>
              <a:t>万像素</a:t>
            </a:r>
            <a:endParaRPr kumimoji="0" lang="zh-CN" altLang="en-US" sz="1800" dirty="0">
              <a:solidFill>
                <a:srgbClr val="FF0000"/>
              </a:solidFill>
              <a:latin typeface="+mn-ea"/>
              <a:cs typeface="Courier New" charset="0"/>
            </a:endParaRPr>
          </a:p>
          <a:p>
            <a:pPr marL="0" indent="0">
              <a:buNone/>
            </a:pPr>
            <a:endParaRPr kumimoji="0" lang="en-US" altLang="zh-CN" sz="1800" dirty="0" smtClean="0">
              <a:latin typeface="+mn-ea"/>
              <a:cs typeface="Courier New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234" y="2621218"/>
            <a:ext cx="4095200" cy="353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3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dirty="0" smtClean="0">
                <a:latin typeface="+mj-ea"/>
                <a:cs typeface="Courier New" charset="0"/>
              </a:rPr>
              <a:t>iPhone4S</a:t>
            </a:r>
            <a:endParaRPr kumimoji="0" lang="zh-CN" altLang="en-US" dirty="0">
              <a:latin typeface="+mj-ea"/>
              <a:cs typeface="Courier New" charset="0"/>
            </a:endParaRPr>
          </a:p>
        </p:txBody>
      </p:sp>
      <p:sp>
        <p:nvSpPr>
          <p:cNvPr id="297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sz="1800" dirty="0" smtClean="0">
                <a:latin typeface="+mn-ea"/>
                <a:cs typeface="Courier New" charset="0"/>
              </a:rPr>
              <a:t>2011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年发布</a:t>
            </a:r>
          </a:p>
          <a:p>
            <a:r>
              <a:rPr kumimoji="0" lang="zh-CN" altLang="en-US" sz="1800" dirty="0" smtClean="0">
                <a:latin typeface="+mn-ea"/>
                <a:cs typeface="Courier New" charset="0"/>
              </a:rPr>
              <a:t>外观上与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iPhone4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区别不大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en-US" altLang="zh-CN" sz="1800" dirty="0" smtClean="0">
                <a:latin typeface="+mn-ea"/>
                <a:cs typeface="Courier New" charset="0"/>
              </a:rPr>
              <a:t>A5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双核处理器，性能上有较大的提升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en-US" altLang="zh-CN" sz="1800" dirty="0" smtClean="0">
                <a:latin typeface="+mn-ea"/>
                <a:cs typeface="Courier New" charset="0"/>
              </a:rPr>
              <a:t>3.5</a:t>
            </a:r>
            <a:r>
              <a:rPr kumimoji="0" lang="zh-CN" altLang="en-US" sz="1800" dirty="0">
                <a:latin typeface="+mn-ea"/>
                <a:cs typeface="Courier New" charset="0"/>
              </a:rPr>
              <a:t>英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寸，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960x640</a:t>
            </a:r>
            <a:r>
              <a:rPr kumimoji="0" lang="zh-CN" altLang="en-US" sz="1800" dirty="0">
                <a:latin typeface="+mn-ea"/>
                <a:cs typeface="Courier New" charset="0"/>
              </a:rPr>
              <a:t>像素分辨率</a:t>
            </a:r>
            <a:endParaRPr kumimoji="0" lang="en-US" altLang="zh-CN" sz="1800" dirty="0">
              <a:latin typeface="+mn-ea"/>
              <a:cs typeface="Courier New" charset="0"/>
            </a:endParaRPr>
          </a:p>
          <a:p>
            <a:r>
              <a:rPr kumimoji="0" lang="zh-CN" altLang="en-US" sz="1800" dirty="0">
                <a:latin typeface="+mn-ea"/>
                <a:cs typeface="Courier New" charset="0"/>
              </a:rPr>
              <a:t>后置摄像头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800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万像素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zh-CN" altLang="en-US" sz="1800" dirty="0">
                <a:latin typeface="+mn-ea"/>
                <a:cs typeface="Courier New" charset="0"/>
              </a:rPr>
              <a:t>前置摄像头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30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万像素</a:t>
            </a:r>
            <a:endParaRPr kumimoji="0" lang="zh-CN" altLang="en-US" sz="1800" dirty="0">
              <a:latin typeface="+mn-ea"/>
              <a:cs typeface="Courier New" charset="0"/>
            </a:endParaRPr>
          </a:p>
          <a:p>
            <a:endParaRPr kumimoji="0" lang="en-US" altLang="zh-CN" sz="1800" dirty="0" smtClean="0">
              <a:latin typeface="+mn-ea"/>
              <a:cs typeface="Courier New" charset="0"/>
            </a:endParaRPr>
          </a:p>
        </p:txBody>
      </p:sp>
      <p:pic>
        <p:nvPicPr>
          <p:cNvPr id="3" name="图片 2" descr="QQ20130606-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854" y="1600200"/>
            <a:ext cx="2680924" cy="458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4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dirty="0" smtClean="0">
                <a:latin typeface="+mj-ea"/>
                <a:cs typeface="Courier New" charset="0"/>
              </a:rPr>
              <a:t>iPhone</a:t>
            </a:r>
            <a:r>
              <a:rPr kumimoji="0" lang="en-US" altLang="zh-CN" dirty="0">
                <a:latin typeface="+mj-ea"/>
                <a:cs typeface="Courier New" charset="0"/>
              </a:rPr>
              <a:t>5</a:t>
            </a:r>
            <a:endParaRPr kumimoji="0" lang="zh-CN" altLang="en-US" dirty="0">
              <a:latin typeface="+mj-ea"/>
              <a:cs typeface="Courier New" charset="0"/>
            </a:endParaRPr>
          </a:p>
        </p:txBody>
      </p:sp>
      <p:sp>
        <p:nvSpPr>
          <p:cNvPr id="297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sz="1800" dirty="0" smtClean="0">
                <a:latin typeface="+mn-ea"/>
                <a:cs typeface="Courier New" charset="0"/>
              </a:rPr>
              <a:t>2012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年发布</a:t>
            </a:r>
          </a:p>
          <a:p>
            <a:r>
              <a:rPr kumimoji="0" lang="zh-CN" altLang="en-US" sz="1800" dirty="0" smtClean="0">
                <a:latin typeface="+mn-ea"/>
                <a:cs typeface="Courier New" charset="0"/>
              </a:rPr>
              <a:t>全新外观，机身更轻薄，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7.6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毫米厚度，屏幕更大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en-US" altLang="zh-CN" sz="1800" dirty="0" smtClean="0">
                <a:latin typeface="+mn-ea"/>
                <a:cs typeface="Courier New" charset="0"/>
              </a:rPr>
              <a:t>A6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双核处理器，速度更快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en-US" altLang="zh-CN" sz="1800" dirty="0" smtClean="0">
                <a:latin typeface="+mn-ea"/>
                <a:cs typeface="Courier New" charset="0"/>
              </a:rPr>
              <a:t>4.0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英寸，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1136x640</a:t>
            </a:r>
            <a:r>
              <a:rPr kumimoji="0" lang="zh-CN" altLang="en-US" sz="1800" dirty="0">
                <a:latin typeface="+mn-ea"/>
                <a:cs typeface="Courier New" charset="0"/>
              </a:rPr>
              <a:t>像素分辨率</a:t>
            </a:r>
            <a:endParaRPr kumimoji="0" lang="en-US" altLang="zh-CN" sz="1800" dirty="0">
              <a:latin typeface="+mn-ea"/>
              <a:cs typeface="Courier New" charset="0"/>
            </a:endParaRPr>
          </a:p>
          <a:p>
            <a:r>
              <a:rPr kumimoji="0" lang="zh-CN" altLang="en-US" sz="1800" dirty="0">
                <a:latin typeface="+mn-ea"/>
                <a:cs typeface="Courier New" charset="0"/>
              </a:rPr>
              <a:t>后置摄像头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800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万像素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zh-CN" altLang="en-US" sz="1800" dirty="0" smtClean="0">
                <a:latin typeface="+mn-ea"/>
                <a:cs typeface="Courier New" charset="0"/>
              </a:rPr>
              <a:t>前置摄像头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120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万像素</a:t>
            </a:r>
            <a:endParaRPr kumimoji="0" lang="zh-CN" altLang="en-US" sz="1800" dirty="0">
              <a:latin typeface="+mn-ea"/>
              <a:cs typeface="Courier New" charset="0"/>
            </a:endParaRPr>
          </a:p>
          <a:p>
            <a:endParaRPr kumimoji="0" lang="en-US" altLang="zh-CN" sz="1800" dirty="0" smtClean="0">
              <a:latin typeface="+mn-ea"/>
              <a:cs typeface="Courier New" charset="0"/>
            </a:endParaRPr>
          </a:p>
        </p:txBody>
      </p:sp>
      <p:pic>
        <p:nvPicPr>
          <p:cNvPr id="2" name="图片 1" descr="QQ20130606-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1" y="2845978"/>
            <a:ext cx="4992516" cy="33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8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dirty="0" smtClean="0">
                <a:latin typeface="+mj-ea"/>
                <a:cs typeface="Courier New" charset="0"/>
              </a:rPr>
              <a:t>iPhone5s</a:t>
            </a:r>
            <a:endParaRPr kumimoji="0" lang="zh-CN" altLang="en-US" dirty="0">
              <a:latin typeface="+mj-ea"/>
              <a:cs typeface="Courier New" charset="0"/>
            </a:endParaRPr>
          </a:p>
        </p:txBody>
      </p:sp>
      <p:sp>
        <p:nvSpPr>
          <p:cNvPr id="297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sz="1800" dirty="0" smtClean="0">
                <a:latin typeface="+mn-ea"/>
                <a:cs typeface="Courier New" charset="0"/>
              </a:rPr>
              <a:t>2013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年发布</a:t>
            </a:r>
          </a:p>
          <a:p>
            <a:r>
              <a:rPr kumimoji="0" lang="zh-CN" altLang="en-US" sz="1800" dirty="0" smtClean="0">
                <a:latin typeface="+mn-ea"/>
                <a:cs typeface="Courier New" charset="0"/>
              </a:rPr>
              <a:t>全新外观，机身更轻薄，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7.6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毫米厚度，屏幕更大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en-US" altLang="zh-CN" sz="1800" dirty="0" smtClean="0">
                <a:latin typeface="+mn-ea"/>
                <a:cs typeface="Courier New" charset="0"/>
              </a:rPr>
              <a:t>A7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双核处理器，速度更快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en-US" altLang="zh-CN" sz="1800" dirty="0" smtClean="0">
                <a:latin typeface="+mn-ea"/>
                <a:cs typeface="Courier New" charset="0"/>
              </a:rPr>
              <a:t>4.0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英寸，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1136x640</a:t>
            </a:r>
            <a:r>
              <a:rPr kumimoji="0" lang="zh-CN" altLang="en-US" sz="1800" dirty="0">
                <a:latin typeface="+mn-ea"/>
                <a:cs typeface="Courier New" charset="0"/>
              </a:rPr>
              <a:t>像素分辨率</a:t>
            </a:r>
            <a:endParaRPr kumimoji="0" lang="en-US" altLang="zh-CN" sz="1800" dirty="0">
              <a:latin typeface="+mn-ea"/>
              <a:cs typeface="Courier New" charset="0"/>
            </a:endParaRPr>
          </a:p>
          <a:p>
            <a:r>
              <a:rPr kumimoji="0" lang="zh-CN" altLang="en-US" sz="1800" dirty="0">
                <a:latin typeface="+mn-ea"/>
                <a:cs typeface="Courier New" charset="0"/>
              </a:rPr>
              <a:t>后置摄像头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800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万像素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kumimoji="0" lang="zh-CN" altLang="en-US" sz="1800" dirty="0" smtClean="0">
                <a:latin typeface="+mn-ea"/>
                <a:cs typeface="Courier New" charset="0"/>
              </a:rPr>
              <a:t>前置摄像头</a:t>
            </a:r>
            <a:r>
              <a:rPr kumimoji="0" lang="en-US" altLang="zh-CN" sz="1800" dirty="0" smtClean="0">
                <a:latin typeface="+mn-ea"/>
                <a:cs typeface="Courier New" charset="0"/>
              </a:rPr>
              <a:t>120</a:t>
            </a:r>
            <a:r>
              <a:rPr kumimoji="0" lang="zh-CN" altLang="en-US" sz="1800" dirty="0" smtClean="0">
                <a:latin typeface="+mn-ea"/>
                <a:cs typeface="Courier New" charset="0"/>
              </a:rPr>
              <a:t>万像素</a:t>
            </a:r>
            <a:endParaRPr kumimoji="0" lang="en-US" altLang="zh-CN" sz="1800" dirty="0" smtClean="0">
              <a:latin typeface="+mn-ea"/>
              <a:cs typeface="Courier New" charset="0"/>
            </a:endParaRPr>
          </a:p>
          <a:p>
            <a:r>
              <a:rPr lang="zh-CN" altLang="en-US" sz="1800" dirty="0" smtClean="0">
                <a:latin typeface="+mn-ea"/>
                <a:cs typeface="Courier New" charset="0"/>
              </a:rPr>
              <a:t>指纹识别</a:t>
            </a:r>
            <a:endParaRPr kumimoji="0" lang="zh-CN" altLang="en-US" sz="1800" dirty="0">
              <a:latin typeface="+mn-ea"/>
              <a:cs typeface="Courier New" charset="0"/>
            </a:endParaRPr>
          </a:p>
          <a:p>
            <a:endParaRPr kumimoji="0" lang="en-US" altLang="zh-CN" sz="1800" dirty="0" smtClean="0">
              <a:latin typeface="+mn-ea"/>
              <a:cs typeface="Courier New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850" y="1600200"/>
            <a:ext cx="2878950" cy="433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2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OS8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优势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优势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iOS8.thmx</Template>
  <TotalTime>234</TotalTime>
  <Words>927</Words>
  <Application>Microsoft Macintosh PowerPoint</Application>
  <PresentationFormat>全屏显示(4:3)</PresentationFormat>
  <Paragraphs>144</Paragraphs>
  <Slides>24</Slides>
  <Notes>13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iOS8</vt:lpstr>
      <vt:lpstr>iOS设备发展史</vt:lpstr>
      <vt:lpstr>iPhone一代</vt:lpstr>
      <vt:lpstr>iPhone趣事</vt:lpstr>
      <vt:lpstr>iPhone二代（iPhone3G）</vt:lpstr>
      <vt:lpstr>iPhone三代（iPhone3GS）</vt:lpstr>
      <vt:lpstr>iPhone4</vt:lpstr>
      <vt:lpstr>iPhone4S</vt:lpstr>
      <vt:lpstr>iPhone5</vt:lpstr>
      <vt:lpstr>iPhone5s</vt:lpstr>
      <vt:lpstr>iPhone6</vt:lpstr>
      <vt:lpstr>iPhone6 Plus</vt:lpstr>
      <vt:lpstr>iPhone的销售量</vt:lpstr>
      <vt:lpstr>iPhone为何如此受欢迎</vt:lpstr>
      <vt:lpstr>iPad1</vt:lpstr>
      <vt:lpstr>iPad2</vt:lpstr>
      <vt:lpstr>The new iPad</vt:lpstr>
      <vt:lpstr>iPad4</vt:lpstr>
      <vt:lpstr>iPad mini2</vt:lpstr>
      <vt:lpstr>iPad Air</vt:lpstr>
      <vt:lpstr>iPad Air2</vt:lpstr>
      <vt:lpstr>iPod Touch</vt:lpstr>
      <vt:lpstr>Apple TV</vt:lpstr>
      <vt:lpstr>总结</vt:lpstr>
      <vt:lpstr>Q &amp; A</vt:lpstr>
    </vt:vector>
  </TitlesOfParts>
  <Company>北京帷幄昊合数字娱乐科技有限公司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数据存储</dc:title>
  <dc:creator>刘凡</dc:creator>
  <cp:lastModifiedBy>Ivan Lee</cp:lastModifiedBy>
  <cp:revision>71</cp:revision>
  <dcterms:created xsi:type="dcterms:W3CDTF">2013-07-22T08:28:31Z</dcterms:created>
  <dcterms:modified xsi:type="dcterms:W3CDTF">2014-10-28T14:55:08Z</dcterms:modified>
</cp:coreProperties>
</file>